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2"/>
  </p:notesMasterIdLst>
  <p:sldIdLst>
    <p:sldId id="280" r:id="rId5"/>
    <p:sldId id="281" r:id="rId6"/>
    <p:sldId id="282" r:id="rId7"/>
    <p:sldId id="285" r:id="rId8"/>
    <p:sldId id="287" r:id="rId9"/>
    <p:sldId id="286" r:id="rId10"/>
    <p:sldId id="284" r:id="rId11"/>
    <p:sldId id="283" r:id="rId12"/>
    <p:sldId id="288" r:id="rId13"/>
    <p:sldId id="297" r:id="rId14"/>
    <p:sldId id="296" r:id="rId15"/>
    <p:sldId id="294" r:id="rId16"/>
    <p:sldId id="291" r:id="rId17"/>
    <p:sldId id="295" r:id="rId18"/>
    <p:sldId id="293" r:id="rId19"/>
    <p:sldId id="292" r:id="rId20"/>
    <p:sldId id="302" r:id="rId21"/>
    <p:sldId id="301" r:id="rId22"/>
    <p:sldId id="290" r:id="rId23"/>
    <p:sldId id="300" r:id="rId24"/>
    <p:sldId id="299" r:id="rId25"/>
    <p:sldId id="289" r:id="rId26"/>
    <p:sldId id="303" r:id="rId27"/>
    <p:sldId id="306" r:id="rId28"/>
    <p:sldId id="305" r:id="rId29"/>
    <p:sldId id="309" r:id="rId30"/>
    <p:sldId id="307" r:id="rId31"/>
    <p:sldId id="314" r:id="rId32"/>
    <p:sldId id="313" r:id="rId33"/>
    <p:sldId id="312" r:id="rId34"/>
    <p:sldId id="311" r:id="rId35"/>
    <p:sldId id="310" r:id="rId36"/>
    <p:sldId id="315" r:id="rId37"/>
    <p:sldId id="316" r:id="rId38"/>
    <p:sldId id="317" r:id="rId39"/>
    <p:sldId id="318" r:id="rId40"/>
    <p:sldId id="322" r:id="rId41"/>
    <p:sldId id="321" r:id="rId42"/>
    <p:sldId id="323" r:id="rId43"/>
    <p:sldId id="320" r:id="rId44"/>
    <p:sldId id="319" r:id="rId45"/>
    <p:sldId id="324" r:id="rId46"/>
    <p:sldId id="326" r:id="rId47"/>
    <p:sldId id="325" r:id="rId48"/>
    <p:sldId id="327" r:id="rId49"/>
    <p:sldId id="328" r:id="rId50"/>
    <p:sldId id="32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A27E5C-9980-4B99-8730-57CA64042C86}" v="8" dt="2023-12-26T13:31:26.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6" autoAdjust="0"/>
  </p:normalViewPr>
  <p:slideViewPr>
    <p:cSldViewPr snapToGrid="0">
      <p:cViewPr>
        <p:scale>
          <a:sx n="77" d="100"/>
          <a:sy n="77" d="100"/>
        </p:scale>
        <p:origin x="23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5F668-902C-4BB4-81BC-14ADA991CECC}" type="datetimeFigureOut">
              <a:rPr lang="en-IN" smtClean="0"/>
              <a:t>26-12-2023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9873-B555-4DD9-A123-4FE4F0F61A2F}" type="slidenum">
              <a:rPr lang="en-IN" smtClean="0"/>
              <a:t>‹#›</a:t>
            </a:fld>
            <a:endParaRPr lang="en-IN"/>
          </a:p>
        </p:txBody>
      </p:sp>
    </p:spTree>
    <p:extLst>
      <p:ext uri="{BB962C8B-B14F-4D97-AF65-F5344CB8AC3E}">
        <p14:creationId xmlns:p14="http://schemas.microsoft.com/office/powerpoint/2010/main" val="3287252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C19873-B555-4DD9-A123-4FE4F0F61A2F}" type="slidenum">
              <a:rPr lang="en-IN" smtClean="0"/>
              <a:t>40</a:t>
            </a:fld>
            <a:endParaRPr lang="en-IN"/>
          </a:p>
        </p:txBody>
      </p:sp>
    </p:spTree>
    <p:extLst>
      <p:ext uri="{BB962C8B-B14F-4D97-AF65-F5344CB8AC3E}">
        <p14:creationId xmlns:p14="http://schemas.microsoft.com/office/powerpoint/2010/main" val="792132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7191"/>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52399" y="1664286"/>
            <a:ext cx="3599020" cy="1560528"/>
          </a:xfrm>
        </p:spPr>
        <p:txBody>
          <a:bodyPr>
            <a:normAutofit/>
          </a:bodyPr>
          <a:lstStyle/>
          <a:p>
            <a:pPr algn="l"/>
            <a:r>
              <a:rPr lang="en-US" sz="3200" b="0" i="0" dirty="0">
                <a:solidFill>
                  <a:schemeClr val="tx1"/>
                </a:solidFill>
                <a:effectLst/>
                <a:latin typeface="Inter"/>
              </a:rPr>
              <a:t>MINI PROJECT  DBMS (DBMS-I + DBMS-II)</a:t>
            </a:r>
            <a:endParaRPr lang="en-US" sz="3200" dirty="0">
              <a:solidFill>
                <a:schemeClr val="tx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39476" y="3358196"/>
            <a:ext cx="3265478" cy="2002806"/>
          </a:xfrm>
        </p:spPr>
        <p:txBody>
          <a:bodyPr>
            <a:normAutofit fontScale="62500" lnSpcReduction="20000"/>
          </a:bodyPr>
          <a:lstStyle/>
          <a:p>
            <a:pPr algn="l"/>
            <a:r>
              <a:rPr lang="en-US" sz="2600" b="1">
                <a:solidFill>
                  <a:srgbClr val="5792BA"/>
                </a:solidFill>
              </a:rPr>
              <a:t>TITLE:-</a:t>
            </a:r>
            <a:r>
              <a:rPr lang="en-US" sz="2300" dirty="0">
                <a:solidFill>
                  <a:srgbClr val="5792BA"/>
                </a:solidFill>
              </a:rPr>
              <a:t> PROJECT 4</a:t>
            </a:r>
          </a:p>
          <a:p>
            <a:pPr algn="l"/>
            <a:r>
              <a:rPr lang="en-US" sz="2600" b="1">
                <a:solidFill>
                  <a:srgbClr val="5792BA"/>
                </a:solidFill>
              </a:rPr>
              <a:t>SUBMITTED BY:-</a:t>
            </a:r>
            <a:endParaRPr lang="en-US" sz="2600" b="1">
              <a:ln>
                <a:solidFill>
                  <a:prstClr val="black">
                    <a:lumMod val="75000"/>
                    <a:lumOff val="25000"/>
                    <a:alpha val="10000"/>
                  </a:prstClr>
                </a:solidFill>
              </a:ln>
              <a:solidFill>
                <a:srgbClr val="5792BA"/>
              </a:solidFill>
              <a:effectLst>
                <a:outerShdw blurRad="9525" dist="25400" dir="14640000" algn="tl" rotWithShape="0">
                  <a:prstClr val="black">
                    <a:alpha val="30000"/>
                  </a:prstClr>
                </a:outerShdw>
              </a:effectLst>
            </a:endParaRPr>
          </a:p>
          <a:p>
            <a:pPr marL="342900" indent="-342900" algn="l">
              <a:buFont typeface="Arial" panose="020B0604020202020204" pitchFamily="34" charset="0"/>
              <a:buChar char="•"/>
            </a:pPr>
            <a:r>
              <a:rPr lang="en-US" dirty="0">
                <a:solidFill>
                  <a:srgbClr val="5792BA"/>
                </a:solidFill>
              </a:rPr>
              <a:t>Lava Kumar</a:t>
            </a:r>
            <a:endParaRPr lang="en-US">
              <a:ln>
                <a:solidFill>
                  <a:prstClr val="black">
                    <a:lumMod val="75000"/>
                    <a:lumOff val="25000"/>
                    <a:alpha val="10000"/>
                  </a:prstClr>
                </a:solidFill>
              </a:ln>
              <a:solidFill>
                <a:srgbClr val="5792BA"/>
              </a:solidFill>
              <a:effectLst>
                <a:outerShdw blurRad="9525" dist="25400" dir="14640000" algn="tl" rotWithShape="0">
                  <a:prstClr val="black">
                    <a:alpha val="30000"/>
                  </a:prstClr>
                </a:outerShdw>
              </a:effectLst>
            </a:endParaRPr>
          </a:p>
          <a:p>
            <a:pPr marL="342900" indent="-342900" algn="l">
              <a:buFont typeface="Arial" panose="020B0604020202020204" pitchFamily="34" charset="0"/>
              <a:buChar char="•"/>
            </a:pPr>
            <a:r>
              <a:rPr lang="en-US" sz="2300" dirty="0">
                <a:solidFill>
                  <a:srgbClr val="5792BA"/>
                </a:solidFill>
              </a:rPr>
              <a:t>G Sindhu</a:t>
            </a:r>
          </a:p>
          <a:p>
            <a:pPr marL="342900" indent="-342900" algn="l">
              <a:buFont typeface="Arial" panose="020B0604020202020204" pitchFamily="34" charset="0"/>
              <a:buChar char="•"/>
            </a:pPr>
            <a:r>
              <a:rPr lang="en-US" dirty="0">
                <a:solidFill>
                  <a:srgbClr val="5792BA"/>
                </a:solidFill>
              </a:rPr>
              <a:t>Jahanvi Virani</a:t>
            </a:r>
          </a:p>
          <a:p>
            <a:pPr marL="342900" indent="-342900" algn="l">
              <a:buFont typeface="Arial" panose="020B0604020202020204" pitchFamily="34" charset="0"/>
              <a:buChar char="•"/>
            </a:pPr>
            <a:r>
              <a:rPr lang="en-US" sz="2300" dirty="0">
                <a:solidFill>
                  <a:srgbClr val="5792BA"/>
                </a:solidFill>
              </a:rPr>
              <a:t>K. V. Sriharsha</a:t>
            </a:r>
          </a:p>
          <a:p>
            <a:pPr algn="l"/>
            <a:endParaRPr lang="en-US" sz="2300" dirty="0">
              <a:solidFill>
                <a:srgbClr val="5792BA"/>
              </a:solidFill>
            </a:endParaRPr>
          </a:p>
          <a:p>
            <a:pPr algn="l"/>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1D5B-780A-DA7D-AB6A-79B0A881D9D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3</a:t>
            </a:r>
            <a:endParaRPr lang="en-IN" dirty="0"/>
          </a:p>
        </p:txBody>
      </p:sp>
      <p:sp>
        <p:nvSpPr>
          <p:cNvPr id="3" name="Content Placeholder 2">
            <a:extLst>
              <a:ext uri="{FF2B5EF4-FFF2-40B4-BE49-F238E27FC236}">
                <a16:creationId xmlns:a16="http://schemas.microsoft.com/office/drawing/2014/main" id="{B2651CF1-21EC-B70E-4CA1-BA3558A63C5B}"/>
              </a:ext>
            </a:extLst>
          </p:cNvPr>
          <p:cNvSpPr>
            <a:spLocks noGrp="1"/>
          </p:cNvSpPr>
          <p:nvPr>
            <p:ph idx="1"/>
          </p:nvPr>
        </p:nvSpPr>
        <p:spPr>
          <a:xfrm>
            <a:off x="508958" y="2076450"/>
            <a:ext cx="10758599" cy="4427867"/>
          </a:xfrm>
        </p:spPr>
        <p:txBody>
          <a:bodyPr/>
          <a:lstStyle/>
          <a:p>
            <a:r>
              <a:rPr lang="en-US" sz="2400" dirty="0"/>
              <a:t>Question</a:t>
            </a:r>
          </a:p>
          <a:p>
            <a:pPr marL="36900" indent="0">
              <a:buNone/>
            </a:pPr>
            <a:r>
              <a:rPr lang="en-US" sz="2400" dirty="0">
                <a:solidFill>
                  <a:schemeClr val="tx1"/>
                </a:solidFill>
                <a:effectLst/>
                <a:ea typeface="Calibri" panose="020F0502020204030204" pitchFamily="34" charset="0"/>
              </a:rPr>
              <a:t>Extract the country name and player names from the given data and store it in separate columns for further usage.</a:t>
            </a:r>
            <a:endParaRPr lang="en-IN" sz="2400" dirty="0">
              <a:solidFill>
                <a:schemeClr val="tx1"/>
              </a:solidFill>
              <a:effectLst/>
              <a:ea typeface="Calibri" panose="020F0502020204030204" pitchFamily="34" charset="0"/>
            </a:endParaRPr>
          </a:p>
          <a:p>
            <a:pPr marL="36900" indent="0">
              <a:buNone/>
            </a:pPr>
            <a:r>
              <a:rPr lang="en-IN" dirty="0"/>
              <a:t>Understanding:-</a:t>
            </a:r>
          </a:p>
          <a:p>
            <a:pPr marL="36900" indent="0">
              <a:buNone/>
            </a:pPr>
            <a:r>
              <a:rPr lang="en-IN" dirty="0">
                <a:solidFill>
                  <a:schemeClr val="tx1"/>
                </a:solidFill>
              </a:rPr>
              <a:t>In the dataset ICC there is a column player which consists both the player name as well as the player’s country. Here we are splitting the player name and  country Into two different columns.</a:t>
            </a:r>
            <a:endParaRPr lang="en-IN" dirty="0"/>
          </a:p>
        </p:txBody>
      </p:sp>
    </p:spTree>
    <p:extLst>
      <p:ext uri="{BB962C8B-B14F-4D97-AF65-F5344CB8AC3E}">
        <p14:creationId xmlns:p14="http://schemas.microsoft.com/office/powerpoint/2010/main" val="2200493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C421F18C-64E0-478D-0F9D-23EF9B09FBB8}"/>
              </a:ext>
            </a:extLst>
          </p:cNvPr>
          <p:cNvPicPr>
            <a:picLocks noGrp="1" noChangeAspect="1"/>
          </p:cNvPicPr>
          <p:nvPr>
            <p:ph idx="1"/>
          </p:nvPr>
        </p:nvPicPr>
        <p:blipFill>
          <a:blip r:embed="rId2"/>
          <a:stretch>
            <a:fillRect/>
          </a:stretch>
        </p:blipFill>
        <p:spPr>
          <a:xfrm>
            <a:off x="1495028" y="1120004"/>
            <a:ext cx="9191295" cy="2308996"/>
          </a:xfrm>
        </p:spPr>
      </p:pic>
      <p:pic>
        <p:nvPicPr>
          <p:cNvPr id="14" name="Picture 13">
            <a:extLst>
              <a:ext uri="{FF2B5EF4-FFF2-40B4-BE49-F238E27FC236}">
                <a16:creationId xmlns:a16="http://schemas.microsoft.com/office/drawing/2014/main" id="{134A0EC9-7689-7741-C654-EE1045303E27}"/>
              </a:ext>
            </a:extLst>
          </p:cNvPr>
          <p:cNvPicPr>
            <a:picLocks noChangeAspect="1"/>
          </p:cNvPicPr>
          <p:nvPr/>
        </p:nvPicPr>
        <p:blipFill>
          <a:blip r:embed="rId3"/>
          <a:stretch>
            <a:fillRect/>
          </a:stretch>
        </p:blipFill>
        <p:spPr>
          <a:xfrm>
            <a:off x="1577990" y="4716323"/>
            <a:ext cx="9036019" cy="1691817"/>
          </a:xfrm>
          <a:prstGeom prst="rect">
            <a:avLst/>
          </a:prstGeom>
        </p:spPr>
      </p:pic>
      <p:sp>
        <p:nvSpPr>
          <p:cNvPr id="15" name="TextBox 14">
            <a:extLst>
              <a:ext uri="{FF2B5EF4-FFF2-40B4-BE49-F238E27FC236}">
                <a16:creationId xmlns:a16="http://schemas.microsoft.com/office/drawing/2014/main" id="{05562DF8-9549-ED25-D490-E1CDB6DE1B8E}"/>
              </a:ext>
            </a:extLst>
          </p:cNvPr>
          <p:cNvSpPr txBox="1"/>
          <p:nvPr/>
        </p:nvSpPr>
        <p:spPr>
          <a:xfrm>
            <a:off x="1495028" y="449860"/>
            <a:ext cx="2513509" cy="523220"/>
          </a:xfrm>
          <a:prstGeom prst="rect">
            <a:avLst/>
          </a:prstGeom>
          <a:noFill/>
        </p:spPr>
        <p:txBody>
          <a:bodyPr wrap="none" rtlCol="0">
            <a:spAutoFit/>
          </a:bodyPr>
          <a:lstStyle/>
          <a:p>
            <a:r>
              <a:rPr lang="en-IN" sz="2800" dirty="0"/>
              <a:t>Code snippet:-</a:t>
            </a:r>
          </a:p>
        </p:txBody>
      </p:sp>
      <p:sp>
        <p:nvSpPr>
          <p:cNvPr id="16" name="TextBox 15">
            <a:extLst>
              <a:ext uri="{FF2B5EF4-FFF2-40B4-BE49-F238E27FC236}">
                <a16:creationId xmlns:a16="http://schemas.microsoft.com/office/drawing/2014/main" id="{E490A6EE-A702-E2A9-EFD8-61F4CECFC7AE}"/>
              </a:ext>
            </a:extLst>
          </p:cNvPr>
          <p:cNvSpPr txBox="1"/>
          <p:nvPr/>
        </p:nvSpPr>
        <p:spPr>
          <a:xfrm>
            <a:off x="1495028" y="4045789"/>
            <a:ext cx="1692771" cy="523220"/>
          </a:xfrm>
          <a:prstGeom prst="rect">
            <a:avLst/>
          </a:prstGeom>
          <a:noFill/>
        </p:spPr>
        <p:txBody>
          <a:bodyPr wrap="none" rtlCol="0">
            <a:spAutoFit/>
          </a:bodyPr>
          <a:lstStyle/>
          <a:p>
            <a:r>
              <a:rPr lang="en-IN" sz="2800" dirty="0"/>
              <a:t>Solution:-</a:t>
            </a:r>
          </a:p>
        </p:txBody>
      </p:sp>
    </p:spTree>
    <p:extLst>
      <p:ext uri="{BB962C8B-B14F-4D97-AF65-F5344CB8AC3E}">
        <p14:creationId xmlns:p14="http://schemas.microsoft.com/office/powerpoint/2010/main" val="327766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1D5B-780A-DA7D-AB6A-79B0A881D9D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4</a:t>
            </a:r>
            <a:endParaRPr lang="en-IN" dirty="0"/>
          </a:p>
        </p:txBody>
      </p:sp>
      <p:sp>
        <p:nvSpPr>
          <p:cNvPr id="3" name="Content Placeholder 2">
            <a:extLst>
              <a:ext uri="{FF2B5EF4-FFF2-40B4-BE49-F238E27FC236}">
                <a16:creationId xmlns:a16="http://schemas.microsoft.com/office/drawing/2014/main" id="{B2651CF1-21EC-B70E-4CA1-BA3558A63C5B}"/>
              </a:ext>
            </a:extLst>
          </p:cNvPr>
          <p:cNvSpPr>
            <a:spLocks noGrp="1"/>
          </p:cNvSpPr>
          <p:nvPr>
            <p:ph idx="1"/>
          </p:nvPr>
        </p:nvSpPr>
        <p:spPr/>
        <p:txBody>
          <a:bodyPr/>
          <a:lstStyle/>
          <a:p>
            <a:r>
              <a:rPr lang="en-US" dirty="0"/>
              <a:t>Question</a:t>
            </a:r>
          </a:p>
          <a:p>
            <a:pPr marL="36900" indent="0">
              <a:buNone/>
            </a:pPr>
            <a:r>
              <a:rPr lang="en-US" dirty="0">
                <a:solidFill>
                  <a:schemeClr val="tx1"/>
                </a:solidFill>
                <a:effectLst/>
                <a:ea typeface="Calibri" panose="020F0502020204030204" pitchFamily="34" charset="0"/>
              </a:rPr>
              <a:t>From the column 'Span' extract the </a:t>
            </a:r>
            <a:r>
              <a:rPr lang="en-US" dirty="0" err="1">
                <a:solidFill>
                  <a:schemeClr val="tx1"/>
                </a:solidFill>
                <a:effectLst/>
                <a:ea typeface="Calibri" panose="020F0502020204030204" pitchFamily="34" charset="0"/>
              </a:rPr>
              <a:t>start_year</a:t>
            </a:r>
            <a:r>
              <a:rPr lang="en-US" dirty="0">
                <a:solidFill>
                  <a:schemeClr val="tx1"/>
                </a:solidFill>
                <a:effectLst/>
                <a:ea typeface="Calibri" panose="020F0502020204030204" pitchFamily="34" charset="0"/>
              </a:rPr>
              <a:t> and </a:t>
            </a:r>
            <a:r>
              <a:rPr lang="en-US" dirty="0" err="1">
                <a:solidFill>
                  <a:schemeClr val="tx1"/>
                </a:solidFill>
                <a:effectLst/>
                <a:ea typeface="Calibri" panose="020F0502020204030204" pitchFamily="34" charset="0"/>
              </a:rPr>
              <a:t>end_year</a:t>
            </a:r>
            <a:r>
              <a:rPr lang="en-US" dirty="0">
                <a:solidFill>
                  <a:schemeClr val="tx1"/>
                </a:solidFill>
                <a:effectLst/>
                <a:ea typeface="Calibri" panose="020F0502020204030204" pitchFamily="34" charset="0"/>
              </a:rPr>
              <a:t> and store  them in separate columns for further usage.</a:t>
            </a:r>
          </a:p>
          <a:p>
            <a:r>
              <a:rPr lang="en-US" dirty="0">
                <a:solidFill>
                  <a:schemeClr val="tx1"/>
                </a:solidFill>
                <a:effectLst/>
                <a:ea typeface="Calibri" panose="020F0502020204030204" pitchFamily="34" charset="0"/>
              </a:rPr>
              <a:t>Understanding:-</a:t>
            </a:r>
          </a:p>
          <a:p>
            <a:pPr marL="36900" indent="0">
              <a:buNone/>
            </a:pPr>
            <a:r>
              <a:rPr lang="en-IN" dirty="0">
                <a:solidFill>
                  <a:schemeClr val="tx1"/>
                </a:solidFill>
              </a:rPr>
              <a:t>In the dataset ICC there is a column span which consists both the start and end year of the player. Here we are splitting the player’s start and end year Into two different columns.</a:t>
            </a:r>
            <a:endParaRPr lang="en-IN" dirty="0"/>
          </a:p>
          <a:p>
            <a:pPr marL="36900" indent="0">
              <a:buNone/>
            </a:pPr>
            <a:endParaRPr lang="en-IN" dirty="0">
              <a:solidFill>
                <a:schemeClr val="tx1"/>
              </a:solidFill>
            </a:endParaRPr>
          </a:p>
        </p:txBody>
      </p:sp>
    </p:spTree>
    <p:extLst>
      <p:ext uri="{BB962C8B-B14F-4D97-AF65-F5344CB8AC3E}">
        <p14:creationId xmlns:p14="http://schemas.microsoft.com/office/powerpoint/2010/main" val="1506873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572F28-34DF-6BEF-23BA-C0A228777F78}"/>
              </a:ext>
            </a:extLst>
          </p:cNvPr>
          <p:cNvPicPr>
            <a:picLocks noGrp="1" noChangeAspect="1"/>
          </p:cNvPicPr>
          <p:nvPr>
            <p:ph idx="1"/>
          </p:nvPr>
        </p:nvPicPr>
        <p:blipFill>
          <a:blip r:embed="rId2"/>
          <a:stretch>
            <a:fillRect/>
          </a:stretch>
        </p:blipFill>
        <p:spPr>
          <a:xfrm>
            <a:off x="812415" y="1158428"/>
            <a:ext cx="9865864" cy="1843565"/>
          </a:xfrm>
        </p:spPr>
      </p:pic>
      <p:pic>
        <p:nvPicPr>
          <p:cNvPr id="7" name="Picture 6">
            <a:extLst>
              <a:ext uri="{FF2B5EF4-FFF2-40B4-BE49-F238E27FC236}">
                <a16:creationId xmlns:a16="http://schemas.microsoft.com/office/drawing/2014/main" id="{63B3FA59-9F6A-9571-8204-87CC1C28536E}"/>
              </a:ext>
            </a:extLst>
          </p:cNvPr>
          <p:cNvPicPr>
            <a:picLocks noChangeAspect="1"/>
          </p:cNvPicPr>
          <p:nvPr/>
        </p:nvPicPr>
        <p:blipFill>
          <a:blip r:embed="rId3"/>
          <a:stretch>
            <a:fillRect/>
          </a:stretch>
        </p:blipFill>
        <p:spPr>
          <a:xfrm>
            <a:off x="812415" y="4395957"/>
            <a:ext cx="10669343" cy="1624614"/>
          </a:xfrm>
          <a:prstGeom prst="rect">
            <a:avLst/>
          </a:prstGeom>
        </p:spPr>
      </p:pic>
      <p:sp>
        <p:nvSpPr>
          <p:cNvPr id="8" name="TextBox 7">
            <a:extLst>
              <a:ext uri="{FF2B5EF4-FFF2-40B4-BE49-F238E27FC236}">
                <a16:creationId xmlns:a16="http://schemas.microsoft.com/office/drawing/2014/main" id="{71403FC7-4D5F-D13B-C422-67F21023CB9E}"/>
              </a:ext>
            </a:extLst>
          </p:cNvPr>
          <p:cNvSpPr txBox="1"/>
          <p:nvPr/>
        </p:nvSpPr>
        <p:spPr>
          <a:xfrm>
            <a:off x="724619" y="405442"/>
            <a:ext cx="2513509" cy="523220"/>
          </a:xfrm>
          <a:prstGeom prst="rect">
            <a:avLst/>
          </a:prstGeom>
          <a:noFill/>
        </p:spPr>
        <p:txBody>
          <a:bodyPr wrap="none" rtlCol="0">
            <a:spAutoFit/>
          </a:bodyPr>
          <a:lstStyle/>
          <a:p>
            <a:r>
              <a:rPr lang="en-IN" sz="2800" dirty="0"/>
              <a:t>Code snippet:-</a:t>
            </a:r>
          </a:p>
        </p:txBody>
      </p:sp>
      <p:sp>
        <p:nvSpPr>
          <p:cNvPr id="12" name="TextBox 11">
            <a:extLst>
              <a:ext uri="{FF2B5EF4-FFF2-40B4-BE49-F238E27FC236}">
                <a16:creationId xmlns:a16="http://schemas.microsoft.com/office/drawing/2014/main" id="{09FBB1E2-7988-D86C-CDEF-73E616A69B03}"/>
              </a:ext>
            </a:extLst>
          </p:cNvPr>
          <p:cNvSpPr txBox="1"/>
          <p:nvPr/>
        </p:nvSpPr>
        <p:spPr>
          <a:xfrm>
            <a:off x="724619" y="3594398"/>
            <a:ext cx="6094562" cy="523220"/>
          </a:xfrm>
          <a:prstGeom prst="rect">
            <a:avLst/>
          </a:prstGeom>
          <a:noFill/>
        </p:spPr>
        <p:txBody>
          <a:bodyPr wrap="square">
            <a:spAutoFit/>
          </a:bodyPr>
          <a:lstStyle/>
          <a:p>
            <a:r>
              <a:rPr lang="en-IN" sz="2800" dirty="0"/>
              <a:t>Solution:-</a:t>
            </a:r>
          </a:p>
        </p:txBody>
      </p:sp>
    </p:spTree>
    <p:extLst>
      <p:ext uri="{BB962C8B-B14F-4D97-AF65-F5344CB8AC3E}">
        <p14:creationId xmlns:p14="http://schemas.microsoft.com/office/powerpoint/2010/main" val="7082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651CF1-21EC-B70E-4CA1-BA3558A63C5B}"/>
              </a:ext>
            </a:extLst>
          </p:cNvPr>
          <p:cNvSpPr>
            <a:spLocks noGrp="1"/>
          </p:cNvSpPr>
          <p:nvPr>
            <p:ph idx="1"/>
          </p:nvPr>
        </p:nvSpPr>
        <p:spPr/>
        <p:txBody>
          <a:bodyPr/>
          <a:lstStyle/>
          <a:p>
            <a:r>
              <a:rPr lang="en-US" sz="2000" dirty="0"/>
              <a:t>Question</a:t>
            </a:r>
          </a:p>
          <a:p>
            <a:pPr marL="36900" indent="0">
              <a:buNone/>
            </a:pPr>
            <a:r>
              <a:rPr lang="en-US" sz="2000" dirty="0">
                <a:solidFill>
                  <a:schemeClr val="tx1"/>
                </a:solidFill>
                <a:effectLst/>
                <a:ea typeface="Calibri" panose="020F0502020204030204" pitchFamily="34" charset="0"/>
              </a:rPr>
              <a:t>The column 'HS' has the highest score scored by the player so far in any given match. The column also has details if the player had completed the match in a NOT OUT status. Extract the data and store the highest runs and the NOT OUT status in different columns.</a:t>
            </a:r>
          </a:p>
          <a:p>
            <a:r>
              <a:rPr lang="en-US" sz="2000" dirty="0">
                <a:solidFill>
                  <a:schemeClr val="accent2">
                    <a:lumMod val="40000"/>
                    <a:lumOff val="60000"/>
                  </a:schemeClr>
                </a:solidFill>
                <a:effectLst/>
                <a:ea typeface="Calibri" panose="020F0502020204030204" pitchFamily="34" charset="0"/>
              </a:rPr>
              <a:t>Understanding:-</a:t>
            </a:r>
            <a:endParaRPr lang="en-US" sz="2000" dirty="0">
              <a:solidFill>
                <a:schemeClr val="accent2">
                  <a:lumMod val="40000"/>
                  <a:lumOff val="60000"/>
                </a:schemeClr>
              </a:solidFill>
            </a:endParaRPr>
          </a:p>
          <a:p>
            <a:pPr marL="36900" indent="0">
              <a:buNone/>
            </a:pPr>
            <a:r>
              <a:rPr lang="en-IN" dirty="0">
                <a:solidFill>
                  <a:schemeClr val="tx1"/>
                </a:solidFill>
              </a:rPr>
              <a:t>The column HS consists the data of the player’s highest score as well as the player who are still playing the match. A new column is being added to the table which displays the status of the player.</a:t>
            </a:r>
          </a:p>
        </p:txBody>
      </p:sp>
      <p:sp>
        <p:nvSpPr>
          <p:cNvPr id="4" name="Title 3">
            <a:extLst>
              <a:ext uri="{FF2B5EF4-FFF2-40B4-BE49-F238E27FC236}">
                <a16:creationId xmlns:a16="http://schemas.microsoft.com/office/drawing/2014/main" id="{5296A174-8142-FE1C-C97F-11AA8AFB8765}"/>
              </a:ext>
            </a:extLst>
          </p:cNvPr>
          <p:cNvSpPr txBox="1">
            <a:spLocks noGrp="1"/>
          </p:cNvSpPr>
          <p:nvPr>
            <p:ph type="title"/>
          </p:nvPr>
        </p:nvSpPr>
        <p:spPr>
          <a:xfrm>
            <a:off x="914400" y="873535"/>
            <a:ext cx="10353675" cy="7294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Project Flow – Question 5</a:t>
            </a:r>
            <a:endParaRPr lang="en-IN" dirty="0"/>
          </a:p>
        </p:txBody>
      </p:sp>
    </p:spTree>
    <p:extLst>
      <p:ext uri="{BB962C8B-B14F-4D97-AF65-F5344CB8AC3E}">
        <p14:creationId xmlns:p14="http://schemas.microsoft.com/office/powerpoint/2010/main" val="3429444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DCD57958-8E85-692C-000E-F170A7192BC6}"/>
              </a:ext>
            </a:extLst>
          </p:cNvPr>
          <p:cNvPicPr>
            <a:picLocks noGrp="1" noChangeAspect="1"/>
          </p:cNvPicPr>
          <p:nvPr>
            <p:ph idx="1"/>
          </p:nvPr>
        </p:nvPicPr>
        <p:blipFill>
          <a:blip r:embed="rId2"/>
          <a:stretch>
            <a:fillRect/>
          </a:stretch>
        </p:blipFill>
        <p:spPr>
          <a:xfrm>
            <a:off x="1113234" y="927711"/>
            <a:ext cx="9954883" cy="2859285"/>
          </a:xfrm>
        </p:spPr>
      </p:pic>
      <p:pic>
        <p:nvPicPr>
          <p:cNvPr id="21" name="Picture 20">
            <a:extLst>
              <a:ext uri="{FF2B5EF4-FFF2-40B4-BE49-F238E27FC236}">
                <a16:creationId xmlns:a16="http://schemas.microsoft.com/office/drawing/2014/main" id="{8F6965A4-3BEC-3AEB-DE8B-AEB537051913}"/>
              </a:ext>
            </a:extLst>
          </p:cNvPr>
          <p:cNvPicPr>
            <a:picLocks noChangeAspect="1"/>
          </p:cNvPicPr>
          <p:nvPr/>
        </p:nvPicPr>
        <p:blipFill>
          <a:blip r:embed="rId3"/>
          <a:stretch>
            <a:fillRect/>
          </a:stretch>
        </p:blipFill>
        <p:spPr>
          <a:xfrm>
            <a:off x="1113235" y="4902853"/>
            <a:ext cx="9954882" cy="1467180"/>
          </a:xfrm>
          <a:prstGeom prst="rect">
            <a:avLst/>
          </a:prstGeom>
        </p:spPr>
      </p:pic>
      <p:sp>
        <p:nvSpPr>
          <p:cNvPr id="22" name="TextBox 21">
            <a:extLst>
              <a:ext uri="{FF2B5EF4-FFF2-40B4-BE49-F238E27FC236}">
                <a16:creationId xmlns:a16="http://schemas.microsoft.com/office/drawing/2014/main" id="{1D8B7620-D88C-8D6F-E066-6C901E28576F}"/>
              </a:ext>
            </a:extLst>
          </p:cNvPr>
          <p:cNvSpPr txBox="1"/>
          <p:nvPr/>
        </p:nvSpPr>
        <p:spPr>
          <a:xfrm>
            <a:off x="1113234" y="292963"/>
            <a:ext cx="2513509" cy="523220"/>
          </a:xfrm>
          <a:prstGeom prst="rect">
            <a:avLst/>
          </a:prstGeom>
          <a:noFill/>
        </p:spPr>
        <p:txBody>
          <a:bodyPr wrap="none" rtlCol="0">
            <a:spAutoFit/>
          </a:bodyPr>
          <a:lstStyle/>
          <a:p>
            <a:r>
              <a:rPr lang="en-IN" sz="2800" dirty="0"/>
              <a:t>Code snippet:-</a:t>
            </a:r>
          </a:p>
        </p:txBody>
      </p:sp>
      <p:sp>
        <p:nvSpPr>
          <p:cNvPr id="23" name="TextBox 22">
            <a:extLst>
              <a:ext uri="{FF2B5EF4-FFF2-40B4-BE49-F238E27FC236}">
                <a16:creationId xmlns:a16="http://schemas.microsoft.com/office/drawing/2014/main" id="{3E06DD06-BFE5-6D04-F205-D350A5CED9A5}"/>
              </a:ext>
            </a:extLst>
          </p:cNvPr>
          <p:cNvSpPr txBox="1"/>
          <p:nvPr/>
        </p:nvSpPr>
        <p:spPr>
          <a:xfrm>
            <a:off x="1113234" y="4296792"/>
            <a:ext cx="1692771" cy="523220"/>
          </a:xfrm>
          <a:prstGeom prst="rect">
            <a:avLst/>
          </a:prstGeom>
          <a:noFill/>
        </p:spPr>
        <p:txBody>
          <a:bodyPr wrap="none" rtlCol="0">
            <a:spAutoFit/>
          </a:bodyPr>
          <a:lstStyle/>
          <a:p>
            <a:r>
              <a:rPr lang="en-IN" sz="2800" dirty="0"/>
              <a:t>Solution:-</a:t>
            </a:r>
          </a:p>
        </p:txBody>
      </p:sp>
    </p:spTree>
    <p:extLst>
      <p:ext uri="{BB962C8B-B14F-4D97-AF65-F5344CB8AC3E}">
        <p14:creationId xmlns:p14="http://schemas.microsoft.com/office/powerpoint/2010/main" val="3067459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1D5B-780A-DA7D-AB6A-79B0A881D9D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6</a:t>
            </a:r>
            <a:endParaRPr lang="en-IN" dirty="0"/>
          </a:p>
        </p:txBody>
      </p:sp>
      <p:sp>
        <p:nvSpPr>
          <p:cNvPr id="3" name="Content Placeholder 2">
            <a:extLst>
              <a:ext uri="{FF2B5EF4-FFF2-40B4-BE49-F238E27FC236}">
                <a16:creationId xmlns:a16="http://schemas.microsoft.com/office/drawing/2014/main" id="{B2651CF1-21EC-B70E-4CA1-BA3558A63C5B}"/>
              </a:ext>
            </a:extLst>
          </p:cNvPr>
          <p:cNvSpPr>
            <a:spLocks noGrp="1"/>
          </p:cNvSpPr>
          <p:nvPr>
            <p:ph idx="1"/>
          </p:nvPr>
        </p:nvSpPr>
        <p:spPr/>
        <p:txBody>
          <a:bodyPr/>
          <a:lstStyle/>
          <a:p>
            <a:r>
              <a:rPr lang="en-US" dirty="0"/>
              <a:t>Question</a:t>
            </a:r>
          </a:p>
          <a:p>
            <a:pPr marL="0" indent="0">
              <a:buNone/>
            </a:pPr>
            <a:r>
              <a:rPr lang="en-US" dirty="0">
                <a:solidFill>
                  <a:schemeClr val="tx1"/>
                </a:solidFill>
                <a:effectLst/>
                <a:ea typeface="Calibri" panose="020F0502020204030204" pitchFamily="34" charset="0"/>
              </a:rPr>
              <a:t>Using the data given, considering the players who were active in the year of 2019, create a set of batting order of best 6 players using the selection criteria of those who have a good average score across all matches for India.</a:t>
            </a:r>
            <a:endParaRPr lang="en-US" dirty="0">
              <a:solidFill>
                <a:schemeClr val="tx1"/>
              </a:solidFill>
            </a:endParaRPr>
          </a:p>
          <a:p>
            <a:r>
              <a:rPr lang="en-IN" dirty="0"/>
              <a:t>Understanding:-</a:t>
            </a:r>
          </a:p>
          <a:p>
            <a:pPr marL="36900" indent="0">
              <a:buNone/>
            </a:pPr>
            <a:r>
              <a:rPr lang="en-IN" dirty="0">
                <a:solidFill>
                  <a:schemeClr val="tx1"/>
                </a:solidFill>
              </a:rPr>
              <a:t>Here we are extracting best 6 players with highest average score who played for India in the year 2019.</a:t>
            </a:r>
          </a:p>
        </p:txBody>
      </p:sp>
    </p:spTree>
    <p:extLst>
      <p:ext uri="{BB962C8B-B14F-4D97-AF65-F5344CB8AC3E}">
        <p14:creationId xmlns:p14="http://schemas.microsoft.com/office/powerpoint/2010/main" val="3865753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50DD4E3-F7E7-523E-7457-4086AB2CA05E}"/>
              </a:ext>
            </a:extLst>
          </p:cNvPr>
          <p:cNvPicPr>
            <a:picLocks noGrp="1" noChangeAspect="1"/>
          </p:cNvPicPr>
          <p:nvPr>
            <p:ph idx="1"/>
          </p:nvPr>
        </p:nvPicPr>
        <p:blipFill>
          <a:blip r:embed="rId2"/>
          <a:stretch>
            <a:fillRect/>
          </a:stretch>
        </p:blipFill>
        <p:spPr>
          <a:xfrm>
            <a:off x="1813704" y="1276922"/>
            <a:ext cx="8564592" cy="2594848"/>
          </a:xfrm>
        </p:spPr>
      </p:pic>
      <p:pic>
        <p:nvPicPr>
          <p:cNvPr id="11" name="Picture 10">
            <a:extLst>
              <a:ext uri="{FF2B5EF4-FFF2-40B4-BE49-F238E27FC236}">
                <a16:creationId xmlns:a16="http://schemas.microsoft.com/office/drawing/2014/main" id="{50034100-AFDF-E51A-5BA3-FAEEA2116152}"/>
              </a:ext>
            </a:extLst>
          </p:cNvPr>
          <p:cNvPicPr>
            <a:picLocks noChangeAspect="1"/>
          </p:cNvPicPr>
          <p:nvPr/>
        </p:nvPicPr>
        <p:blipFill>
          <a:blip r:embed="rId3"/>
          <a:stretch>
            <a:fillRect/>
          </a:stretch>
        </p:blipFill>
        <p:spPr>
          <a:xfrm>
            <a:off x="1599855" y="4919986"/>
            <a:ext cx="9155626" cy="1322184"/>
          </a:xfrm>
          <a:prstGeom prst="rect">
            <a:avLst/>
          </a:prstGeom>
        </p:spPr>
      </p:pic>
      <p:sp>
        <p:nvSpPr>
          <p:cNvPr id="12" name="TextBox 11">
            <a:extLst>
              <a:ext uri="{FF2B5EF4-FFF2-40B4-BE49-F238E27FC236}">
                <a16:creationId xmlns:a16="http://schemas.microsoft.com/office/drawing/2014/main" id="{F0DD9E4E-FAAC-8076-C263-315E758A53E0}"/>
              </a:ext>
            </a:extLst>
          </p:cNvPr>
          <p:cNvSpPr txBox="1"/>
          <p:nvPr/>
        </p:nvSpPr>
        <p:spPr>
          <a:xfrm>
            <a:off x="1813704" y="615830"/>
            <a:ext cx="2513509" cy="523220"/>
          </a:xfrm>
          <a:prstGeom prst="rect">
            <a:avLst/>
          </a:prstGeom>
          <a:noFill/>
        </p:spPr>
        <p:txBody>
          <a:bodyPr wrap="none" rtlCol="0">
            <a:spAutoFit/>
          </a:bodyPr>
          <a:lstStyle/>
          <a:p>
            <a:r>
              <a:rPr lang="en-IN" sz="2800" dirty="0"/>
              <a:t>Code snippet:-</a:t>
            </a:r>
          </a:p>
        </p:txBody>
      </p:sp>
      <p:sp>
        <p:nvSpPr>
          <p:cNvPr id="14" name="TextBox 13">
            <a:extLst>
              <a:ext uri="{FF2B5EF4-FFF2-40B4-BE49-F238E27FC236}">
                <a16:creationId xmlns:a16="http://schemas.microsoft.com/office/drawing/2014/main" id="{BFC4D5FC-85AC-1C13-A7B9-387C4EC73920}"/>
              </a:ext>
            </a:extLst>
          </p:cNvPr>
          <p:cNvSpPr txBox="1"/>
          <p:nvPr/>
        </p:nvSpPr>
        <p:spPr>
          <a:xfrm>
            <a:off x="1813704" y="4287327"/>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290805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1D5B-780A-DA7D-AB6A-79B0A881D9D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7</a:t>
            </a:r>
            <a:endParaRPr lang="en-IN" dirty="0"/>
          </a:p>
        </p:txBody>
      </p:sp>
      <p:sp>
        <p:nvSpPr>
          <p:cNvPr id="3" name="Content Placeholder 2">
            <a:extLst>
              <a:ext uri="{FF2B5EF4-FFF2-40B4-BE49-F238E27FC236}">
                <a16:creationId xmlns:a16="http://schemas.microsoft.com/office/drawing/2014/main" id="{B2651CF1-21EC-B70E-4CA1-BA3558A63C5B}"/>
              </a:ext>
            </a:extLst>
          </p:cNvPr>
          <p:cNvSpPr>
            <a:spLocks noGrp="1"/>
          </p:cNvSpPr>
          <p:nvPr>
            <p:ph idx="1"/>
          </p:nvPr>
        </p:nvSpPr>
        <p:spPr/>
        <p:txBody>
          <a:bodyPr/>
          <a:lstStyle/>
          <a:p>
            <a:r>
              <a:rPr lang="en-US" dirty="0"/>
              <a:t>Question</a:t>
            </a:r>
          </a:p>
          <a:p>
            <a:pPr marL="36900" indent="0">
              <a:buNone/>
            </a:pPr>
            <a:r>
              <a:rPr lang="en-US" dirty="0">
                <a:solidFill>
                  <a:schemeClr val="tx1"/>
                </a:solidFill>
                <a:effectLst/>
                <a:ea typeface="Calibri" panose="020F0502020204030204" pitchFamily="34" charset="0"/>
              </a:rPr>
              <a:t>Using the data given, considering the players who were active in the year of 2019, create a set of batting order of best 6 players using the selection criteria of those who have the highest number of 100s across all matches for India.</a:t>
            </a:r>
            <a:endParaRPr lang="en-US" dirty="0">
              <a:solidFill>
                <a:schemeClr val="tx1"/>
              </a:solidFill>
            </a:endParaRPr>
          </a:p>
          <a:p>
            <a:r>
              <a:rPr lang="en-IN" dirty="0"/>
              <a:t>Understanding:-</a:t>
            </a:r>
          </a:p>
          <a:p>
            <a:pPr marL="36900" indent="0">
              <a:buNone/>
            </a:pPr>
            <a:r>
              <a:rPr lang="en-IN" dirty="0">
                <a:solidFill>
                  <a:schemeClr val="tx1"/>
                </a:solidFill>
              </a:rPr>
              <a:t>Here we are extracting best 6 players with highest number of centuries who played for India in the year 2019.</a:t>
            </a:r>
          </a:p>
          <a:p>
            <a:pPr marL="36900" indent="0">
              <a:buNone/>
            </a:pPr>
            <a:endParaRPr lang="en-IN" dirty="0"/>
          </a:p>
        </p:txBody>
      </p:sp>
    </p:spTree>
    <p:extLst>
      <p:ext uri="{BB962C8B-B14F-4D97-AF65-F5344CB8AC3E}">
        <p14:creationId xmlns:p14="http://schemas.microsoft.com/office/powerpoint/2010/main" val="2633947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D9E22C-34CD-6C56-7C93-714D75112564}"/>
              </a:ext>
            </a:extLst>
          </p:cNvPr>
          <p:cNvPicPr>
            <a:picLocks noGrp="1" noChangeAspect="1"/>
          </p:cNvPicPr>
          <p:nvPr>
            <p:ph idx="1"/>
          </p:nvPr>
        </p:nvPicPr>
        <p:blipFill>
          <a:blip r:embed="rId2"/>
          <a:stretch>
            <a:fillRect/>
          </a:stretch>
        </p:blipFill>
        <p:spPr>
          <a:xfrm>
            <a:off x="1461430" y="952839"/>
            <a:ext cx="9269139" cy="2771914"/>
          </a:xfrm>
        </p:spPr>
      </p:pic>
      <p:pic>
        <p:nvPicPr>
          <p:cNvPr id="7" name="Picture 6">
            <a:extLst>
              <a:ext uri="{FF2B5EF4-FFF2-40B4-BE49-F238E27FC236}">
                <a16:creationId xmlns:a16="http://schemas.microsoft.com/office/drawing/2014/main" id="{3AFAE7A7-A639-20F6-D2C7-09CA0A1A4BC8}"/>
              </a:ext>
            </a:extLst>
          </p:cNvPr>
          <p:cNvPicPr>
            <a:picLocks noChangeAspect="1"/>
          </p:cNvPicPr>
          <p:nvPr/>
        </p:nvPicPr>
        <p:blipFill>
          <a:blip r:embed="rId3"/>
          <a:stretch>
            <a:fillRect/>
          </a:stretch>
        </p:blipFill>
        <p:spPr>
          <a:xfrm>
            <a:off x="1042241" y="4837470"/>
            <a:ext cx="10107515" cy="1373547"/>
          </a:xfrm>
          <a:prstGeom prst="rect">
            <a:avLst/>
          </a:prstGeom>
        </p:spPr>
      </p:pic>
      <p:sp>
        <p:nvSpPr>
          <p:cNvPr id="8" name="TextBox 7">
            <a:extLst>
              <a:ext uri="{FF2B5EF4-FFF2-40B4-BE49-F238E27FC236}">
                <a16:creationId xmlns:a16="http://schemas.microsoft.com/office/drawing/2014/main" id="{A43C9A95-4286-2129-9DBA-F6F2831C7498}"/>
              </a:ext>
            </a:extLst>
          </p:cNvPr>
          <p:cNvSpPr txBox="1"/>
          <p:nvPr/>
        </p:nvSpPr>
        <p:spPr>
          <a:xfrm>
            <a:off x="1337095" y="267419"/>
            <a:ext cx="2513509" cy="523220"/>
          </a:xfrm>
          <a:prstGeom prst="rect">
            <a:avLst/>
          </a:prstGeom>
          <a:noFill/>
        </p:spPr>
        <p:txBody>
          <a:bodyPr wrap="none" rtlCol="0">
            <a:spAutoFit/>
          </a:bodyPr>
          <a:lstStyle/>
          <a:p>
            <a:r>
              <a:rPr lang="en-IN" sz="2800" dirty="0"/>
              <a:t>Code snippet:-</a:t>
            </a:r>
          </a:p>
        </p:txBody>
      </p:sp>
      <p:sp>
        <p:nvSpPr>
          <p:cNvPr id="9" name="TextBox 8">
            <a:extLst>
              <a:ext uri="{FF2B5EF4-FFF2-40B4-BE49-F238E27FC236}">
                <a16:creationId xmlns:a16="http://schemas.microsoft.com/office/drawing/2014/main" id="{111A3B09-89FF-4C5C-C92C-B75E427FCDDF}"/>
              </a:ext>
            </a:extLst>
          </p:cNvPr>
          <p:cNvSpPr txBox="1"/>
          <p:nvPr/>
        </p:nvSpPr>
        <p:spPr>
          <a:xfrm>
            <a:off x="1337095" y="4123427"/>
            <a:ext cx="1692771" cy="523220"/>
          </a:xfrm>
          <a:prstGeom prst="rect">
            <a:avLst/>
          </a:prstGeom>
          <a:noFill/>
        </p:spPr>
        <p:txBody>
          <a:bodyPr wrap="none" rtlCol="0">
            <a:spAutoFit/>
          </a:bodyPr>
          <a:lstStyle/>
          <a:p>
            <a:r>
              <a:rPr lang="en-IN" sz="2800" dirty="0"/>
              <a:t>Solution:-</a:t>
            </a:r>
          </a:p>
        </p:txBody>
      </p:sp>
    </p:spTree>
    <p:extLst>
      <p:ext uri="{BB962C8B-B14F-4D97-AF65-F5344CB8AC3E}">
        <p14:creationId xmlns:p14="http://schemas.microsoft.com/office/powerpoint/2010/main" val="4108312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sz="4800" b="1" dirty="0">
                <a:latin typeface="Times New Roman" panose="02020603050405020304" pitchFamily="18" charset="0"/>
                <a:ea typeface="굴림" panose="020B0600000101010101" pitchFamily="34" charset="-127"/>
                <a:cs typeface="Times New Roman" panose="02020603050405020304" pitchFamily="18" charset="0"/>
              </a:rPr>
              <a:t>Problem Definition</a:t>
            </a:r>
            <a:endParaRPr lang="en-US" dirty="0"/>
          </a:p>
        </p:txBody>
      </p:sp>
      <p:sp>
        <p:nvSpPr>
          <p:cNvPr id="4" name="Content Placeholder 3">
            <a:extLst>
              <a:ext uri="{FF2B5EF4-FFF2-40B4-BE49-F238E27FC236}">
                <a16:creationId xmlns:a16="http://schemas.microsoft.com/office/drawing/2014/main" id="{773A76A0-A092-848D-E7EC-680F5D8A7F07}"/>
              </a:ext>
            </a:extLst>
          </p:cNvPr>
          <p:cNvSpPr>
            <a:spLocks noGrp="1"/>
          </p:cNvSpPr>
          <p:nvPr>
            <p:ph idx="1"/>
          </p:nvPr>
        </p:nvSpPr>
        <p:spPr>
          <a:xfrm>
            <a:off x="913795" y="2076450"/>
            <a:ext cx="10819656" cy="4413362"/>
          </a:xfrm>
        </p:spPr>
        <p:txBody>
          <a:bodyPr>
            <a:normAutofit fontScale="92500" lnSpcReduction="10000"/>
          </a:bodyPr>
          <a:lstStyle/>
          <a:p>
            <a:r>
              <a:rPr lang="en-IN" dirty="0"/>
              <a:t>DATASET A:</a:t>
            </a:r>
          </a:p>
          <a:p>
            <a:pPr marL="36900" indent="0">
              <a:buNone/>
            </a:pPr>
            <a:r>
              <a:rPr lang="en-US" sz="2400" dirty="0">
                <a:effectLst/>
                <a:ea typeface="Calibri" panose="020F0502020204030204" pitchFamily="34" charset="0"/>
              </a:rPr>
              <a:t>ICC Test Batting Figures.csv</a:t>
            </a:r>
          </a:p>
          <a:p>
            <a:r>
              <a:rPr lang="en-US" sz="2400" dirty="0">
                <a:cs typeface="Times New Roman" panose="02020603050405020304" pitchFamily="18" charset="0"/>
              </a:rPr>
              <a:t>PROBLEM STATEMENT : </a:t>
            </a:r>
          </a:p>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rPr>
              <a:t>Test cricket is the form of the sport of cricket with the longest match duration and is considered the game's highest standard. Test matches are played between national representative teams that have been granted ‘Test status’, as determined and conferred by the International Cricket Council (ICC). The term Test stems from the fact that the long, </a:t>
            </a:r>
            <a:r>
              <a:rPr lang="en-US" sz="2400" dirty="0" err="1">
                <a:effectLst/>
                <a:latin typeface="Calibri" panose="020F0502020204030204" pitchFamily="34" charset="0"/>
                <a:ea typeface="Calibri" panose="020F0502020204030204" pitchFamily="34" charset="0"/>
              </a:rPr>
              <a:t>gruelling</a:t>
            </a:r>
            <a:r>
              <a:rPr lang="en-US" sz="2400" dirty="0">
                <a:effectLst/>
                <a:latin typeface="Calibri" panose="020F0502020204030204" pitchFamily="34" charset="0"/>
                <a:ea typeface="Calibri" panose="020F0502020204030204" pitchFamily="34" charset="0"/>
              </a:rPr>
              <a:t> matches are mentally and physically testing. Two teams of 11 players each play a four-innings match, which may last up to five days (or longer in some historical cases). It is generally considered the most complete examination of a team's endurance and ability.</a:t>
            </a:r>
            <a:endParaRPr lang="en-IN" sz="2400" dirty="0">
              <a:effectLst/>
              <a:latin typeface="Calibri" panose="020F0502020204030204" pitchFamily="34" charset="0"/>
              <a:ea typeface="Calibri" panose="020F0502020204030204" pitchFamily="34" charset="0"/>
            </a:endParaRPr>
          </a:p>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rPr>
              <a:t>The Data consists of runs scored by the batsmen from 1877 to 2019 December.</a:t>
            </a:r>
            <a:endParaRPr lang="en-IN" sz="2400" dirty="0">
              <a:effectLst/>
              <a:latin typeface="Calibri" panose="020F0502020204030204" pitchFamily="34" charset="0"/>
              <a:ea typeface="Calibri" panose="020F0502020204030204" pitchFamily="34" charset="0"/>
            </a:endParaRPr>
          </a:p>
          <a:p>
            <a:pPr marL="36900" indent="0">
              <a:buNone/>
            </a:pPr>
            <a:endParaRPr lang="en-US" sz="2400" dirty="0">
              <a:effectLst/>
              <a:ea typeface="Calibri" panose="020F0502020204030204" pitchFamily="34" charset="0"/>
              <a:cs typeface="Times New Roman" panose="02020603050405020304" pitchFamily="18" charset="0"/>
            </a:endParaRPr>
          </a:p>
          <a:p>
            <a:pPr marL="36900" indent="0">
              <a:buNone/>
            </a:pPr>
            <a:endParaRPr lang="en-IN" dirty="0"/>
          </a:p>
          <a:p>
            <a:pPr marL="36900" indent="0">
              <a:buNone/>
            </a:pPr>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1D5B-780A-DA7D-AB6A-79B0A881D9D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8</a:t>
            </a:r>
            <a:endParaRPr lang="en-IN" dirty="0"/>
          </a:p>
        </p:txBody>
      </p:sp>
      <p:sp>
        <p:nvSpPr>
          <p:cNvPr id="3" name="Content Placeholder 2">
            <a:extLst>
              <a:ext uri="{FF2B5EF4-FFF2-40B4-BE49-F238E27FC236}">
                <a16:creationId xmlns:a16="http://schemas.microsoft.com/office/drawing/2014/main" id="{B2651CF1-21EC-B70E-4CA1-BA3558A63C5B}"/>
              </a:ext>
            </a:extLst>
          </p:cNvPr>
          <p:cNvSpPr>
            <a:spLocks noGrp="1"/>
          </p:cNvSpPr>
          <p:nvPr>
            <p:ph idx="1"/>
          </p:nvPr>
        </p:nvSpPr>
        <p:spPr/>
        <p:txBody>
          <a:bodyPr>
            <a:normAutofit lnSpcReduction="10000"/>
          </a:bodyPr>
          <a:lstStyle/>
          <a:p>
            <a:r>
              <a:rPr lang="en-US" sz="2000" dirty="0"/>
              <a:t>Question</a:t>
            </a:r>
          </a:p>
          <a:p>
            <a:pPr marL="0" indent="0">
              <a:buNone/>
            </a:pPr>
            <a:r>
              <a:rPr lang="en-US" sz="2000" dirty="0">
                <a:solidFill>
                  <a:schemeClr val="tx1"/>
                </a:solidFill>
                <a:effectLst/>
                <a:ea typeface="Calibri" panose="020F0502020204030204" pitchFamily="34" charset="0"/>
              </a:rPr>
              <a:t>Using the data given, considering the players who were active in the year of 2019, create a set of batting order of best 6 players using 2 selection criteria of your own for India.</a:t>
            </a:r>
            <a:endParaRPr lang="en-IN" sz="2000" dirty="0">
              <a:solidFill>
                <a:schemeClr val="tx1"/>
              </a:solidFill>
              <a:effectLst/>
              <a:ea typeface="Calibri" panose="020F0502020204030204" pitchFamily="34" charset="0"/>
            </a:endParaRPr>
          </a:p>
          <a:p>
            <a:r>
              <a:rPr lang="en-IN" dirty="0"/>
              <a:t>Understanding:-</a:t>
            </a:r>
          </a:p>
          <a:p>
            <a:pPr marL="36900" indent="0">
              <a:buNone/>
            </a:pPr>
            <a:r>
              <a:rPr lang="en-IN" dirty="0">
                <a:solidFill>
                  <a:schemeClr val="tx1"/>
                </a:solidFill>
              </a:rPr>
              <a:t>Here we are extracting best 6 players who played for India in the year 2019 and </a:t>
            </a:r>
          </a:p>
          <a:p>
            <a:pPr marL="36900" indent="0">
              <a:buNone/>
            </a:pPr>
            <a:r>
              <a:rPr lang="en-US" b="0" i="0" dirty="0">
                <a:solidFill>
                  <a:schemeClr val="tx1"/>
                </a:solidFill>
                <a:effectLst/>
                <a:latin typeface="Roboto" panose="020F0502020204030204" pitchFamily="2" charset="0"/>
              </a:rPr>
              <a:t>1st Selection Criteria - Runs must be more than 5000 </a:t>
            </a:r>
          </a:p>
          <a:p>
            <a:pPr marL="36900" indent="0">
              <a:buNone/>
            </a:pPr>
            <a:r>
              <a:rPr lang="en-US" b="0" i="0" dirty="0">
                <a:solidFill>
                  <a:schemeClr val="tx1"/>
                </a:solidFill>
                <a:effectLst/>
                <a:latin typeface="Roboto" panose="020F0502020204030204" pitchFamily="2" charset="0"/>
              </a:rPr>
              <a:t>2nd Selection Criteria – At-least Player must have 20 Centuries</a:t>
            </a:r>
            <a:endParaRPr lang="en-IN" dirty="0">
              <a:solidFill>
                <a:schemeClr val="tx1"/>
              </a:solidFill>
            </a:endParaRPr>
          </a:p>
          <a:p>
            <a:endParaRPr lang="en-IN" dirty="0"/>
          </a:p>
        </p:txBody>
      </p:sp>
    </p:spTree>
    <p:extLst>
      <p:ext uri="{BB962C8B-B14F-4D97-AF65-F5344CB8AC3E}">
        <p14:creationId xmlns:p14="http://schemas.microsoft.com/office/powerpoint/2010/main" val="397679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8F3B55-F6B8-26CE-C175-64821795ECF9}"/>
              </a:ext>
            </a:extLst>
          </p:cNvPr>
          <p:cNvPicPr>
            <a:picLocks noChangeAspect="1"/>
          </p:cNvPicPr>
          <p:nvPr/>
        </p:nvPicPr>
        <p:blipFill>
          <a:blip r:embed="rId2"/>
          <a:stretch>
            <a:fillRect/>
          </a:stretch>
        </p:blipFill>
        <p:spPr>
          <a:xfrm>
            <a:off x="677924" y="5172119"/>
            <a:ext cx="10836152" cy="786757"/>
          </a:xfrm>
          <a:prstGeom prst="rect">
            <a:avLst/>
          </a:prstGeom>
        </p:spPr>
      </p:pic>
      <p:sp>
        <p:nvSpPr>
          <p:cNvPr id="9" name="TextBox 8">
            <a:extLst>
              <a:ext uri="{FF2B5EF4-FFF2-40B4-BE49-F238E27FC236}">
                <a16:creationId xmlns:a16="http://schemas.microsoft.com/office/drawing/2014/main" id="{00837D9B-FE92-1730-CA73-A454000601A3}"/>
              </a:ext>
            </a:extLst>
          </p:cNvPr>
          <p:cNvSpPr txBox="1"/>
          <p:nvPr/>
        </p:nvSpPr>
        <p:spPr>
          <a:xfrm>
            <a:off x="677924" y="622633"/>
            <a:ext cx="2513509" cy="523220"/>
          </a:xfrm>
          <a:prstGeom prst="rect">
            <a:avLst/>
          </a:prstGeom>
          <a:noFill/>
        </p:spPr>
        <p:txBody>
          <a:bodyPr wrap="none" rtlCol="0">
            <a:spAutoFit/>
          </a:bodyPr>
          <a:lstStyle/>
          <a:p>
            <a:r>
              <a:rPr lang="en-IN" sz="2800" dirty="0"/>
              <a:t>Code snippet:-</a:t>
            </a:r>
          </a:p>
        </p:txBody>
      </p:sp>
      <p:sp>
        <p:nvSpPr>
          <p:cNvPr id="10" name="TextBox 9">
            <a:extLst>
              <a:ext uri="{FF2B5EF4-FFF2-40B4-BE49-F238E27FC236}">
                <a16:creationId xmlns:a16="http://schemas.microsoft.com/office/drawing/2014/main" id="{993539A2-95E2-4710-24C2-B3C4BD4CDE9D}"/>
              </a:ext>
            </a:extLst>
          </p:cNvPr>
          <p:cNvSpPr txBox="1"/>
          <p:nvPr/>
        </p:nvSpPr>
        <p:spPr>
          <a:xfrm>
            <a:off x="677924" y="4399471"/>
            <a:ext cx="1617430" cy="523220"/>
          </a:xfrm>
          <a:prstGeom prst="rect">
            <a:avLst/>
          </a:prstGeom>
          <a:noFill/>
        </p:spPr>
        <p:txBody>
          <a:bodyPr wrap="none" rtlCol="0">
            <a:spAutoFit/>
          </a:bodyPr>
          <a:lstStyle/>
          <a:p>
            <a:r>
              <a:rPr lang="en-IN" sz="2800" dirty="0"/>
              <a:t>Solution</a:t>
            </a:r>
            <a:r>
              <a:rPr lang="en-IN" dirty="0"/>
              <a:t>:-</a:t>
            </a:r>
          </a:p>
        </p:txBody>
      </p:sp>
      <p:pic>
        <p:nvPicPr>
          <p:cNvPr id="3" name="Picture 2">
            <a:extLst>
              <a:ext uri="{FF2B5EF4-FFF2-40B4-BE49-F238E27FC236}">
                <a16:creationId xmlns:a16="http://schemas.microsoft.com/office/drawing/2014/main" id="{52C81273-5CAD-AA32-3BAE-5D99DD45541A}"/>
              </a:ext>
            </a:extLst>
          </p:cNvPr>
          <p:cNvPicPr>
            <a:picLocks noChangeAspect="1"/>
          </p:cNvPicPr>
          <p:nvPr/>
        </p:nvPicPr>
        <p:blipFill>
          <a:blip r:embed="rId3"/>
          <a:stretch>
            <a:fillRect/>
          </a:stretch>
        </p:blipFill>
        <p:spPr>
          <a:xfrm>
            <a:off x="790968" y="1744259"/>
            <a:ext cx="9996138" cy="2254163"/>
          </a:xfrm>
          <a:prstGeom prst="rect">
            <a:avLst/>
          </a:prstGeom>
        </p:spPr>
      </p:pic>
    </p:spTree>
    <p:extLst>
      <p:ext uri="{BB962C8B-B14F-4D97-AF65-F5344CB8AC3E}">
        <p14:creationId xmlns:p14="http://schemas.microsoft.com/office/powerpoint/2010/main" val="2116092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1D5B-780A-DA7D-AB6A-79B0A881D9D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9</a:t>
            </a:r>
            <a:endParaRPr lang="en-IN" dirty="0"/>
          </a:p>
        </p:txBody>
      </p:sp>
      <p:sp>
        <p:nvSpPr>
          <p:cNvPr id="3" name="Content Placeholder 2">
            <a:extLst>
              <a:ext uri="{FF2B5EF4-FFF2-40B4-BE49-F238E27FC236}">
                <a16:creationId xmlns:a16="http://schemas.microsoft.com/office/drawing/2014/main" id="{B2651CF1-21EC-B70E-4CA1-BA3558A63C5B}"/>
              </a:ext>
            </a:extLst>
          </p:cNvPr>
          <p:cNvSpPr>
            <a:spLocks noGrp="1"/>
          </p:cNvSpPr>
          <p:nvPr>
            <p:ph idx="1"/>
          </p:nvPr>
        </p:nvSpPr>
        <p:spPr/>
        <p:txBody>
          <a:bodyPr/>
          <a:lstStyle/>
          <a:p>
            <a:r>
              <a:rPr lang="en-US" sz="2000" dirty="0"/>
              <a:t>Question</a:t>
            </a:r>
          </a:p>
          <a:p>
            <a:pPr marL="0" indent="0">
              <a:buNone/>
            </a:pPr>
            <a:r>
              <a:rPr lang="en-US" sz="2000" dirty="0">
                <a:solidFill>
                  <a:schemeClr val="tx1"/>
                </a:solidFill>
                <a:effectLst/>
                <a:ea typeface="Calibri" panose="020F0502020204030204" pitchFamily="34" charset="0"/>
              </a:rPr>
              <a:t>Create a View named ‘</a:t>
            </a:r>
            <a:r>
              <a:rPr lang="en-US" sz="2000" dirty="0" err="1">
                <a:solidFill>
                  <a:schemeClr val="tx1"/>
                </a:solidFill>
                <a:effectLst/>
                <a:ea typeface="Calibri" panose="020F0502020204030204" pitchFamily="34" charset="0"/>
              </a:rPr>
              <a:t>Batting_Order_GoodAvgScorers_SA</a:t>
            </a:r>
            <a:r>
              <a:rPr lang="en-US" sz="2000" dirty="0">
                <a:solidFill>
                  <a:schemeClr val="tx1"/>
                </a:solidFill>
                <a:effectLst/>
                <a:ea typeface="Calibri" panose="020F0502020204030204" pitchFamily="34" charset="0"/>
              </a:rPr>
              <a:t>’ using the data given, considering the players who were active in the year of 2019, create a set of batting order of best 6 players using the selection criteria of those who have a good average score across all matches for South Africa.</a:t>
            </a:r>
            <a:endParaRPr lang="en-US" sz="2000" dirty="0">
              <a:solidFill>
                <a:schemeClr val="tx1"/>
              </a:solidFill>
            </a:endParaRPr>
          </a:p>
          <a:p>
            <a:r>
              <a:rPr lang="en-IN" dirty="0"/>
              <a:t>Understanding:-</a:t>
            </a:r>
          </a:p>
          <a:p>
            <a:pPr marL="36900" indent="0">
              <a:buNone/>
            </a:pPr>
            <a:r>
              <a:rPr lang="en-IN" dirty="0">
                <a:solidFill>
                  <a:schemeClr val="tx1"/>
                </a:solidFill>
              </a:rPr>
              <a:t>Here we are creating a view by extracting best 6 players with highest average score who played for SA in the year 2019.</a:t>
            </a:r>
          </a:p>
          <a:p>
            <a:endParaRPr lang="en-IN" dirty="0"/>
          </a:p>
        </p:txBody>
      </p:sp>
    </p:spTree>
    <p:extLst>
      <p:ext uri="{BB962C8B-B14F-4D97-AF65-F5344CB8AC3E}">
        <p14:creationId xmlns:p14="http://schemas.microsoft.com/office/powerpoint/2010/main" val="4239072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B1156B-2C2A-1484-4718-0C57C28719D3}"/>
              </a:ext>
            </a:extLst>
          </p:cNvPr>
          <p:cNvPicPr>
            <a:picLocks noGrp="1" noChangeAspect="1"/>
          </p:cNvPicPr>
          <p:nvPr>
            <p:ph idx="1"/>
          </p:nvPr>
        </p:nvPicPr>
        <p:blipFill>
          <a:blip r:embed="rId2"/>
          <a:stretch>
            <a:fillRect/>
          </a:stretch>
        </p:blipFill>
        <p:spPr>
          <a:xfrm>
            <a:off x="676233" y="1064437"/>
            <a:ext cx="10839533" cy="2257075"/>
          </a:xfrm>
        </p:spPr>
      </p:pic>
      <p:pic>
        <p:nvPicPr>
          <p:cNvPr id="7" name="Picture 6">
            <a:extLst>
              <a:ext uri="{FF2B5EF4-FFF2-40B4-BE49-F238E27FC236}">
                <a16:creationId xmlns:a16="http://schemas.microsoft.com/office/drawing/2014/main" id="{3F04045B-FC52-A29A-61F7-9F381EDB542D}"/>
              </a:ext>
            </a:extLst>
          </p:cNvPr>
          <p:cNvPicPr>
            <a:picLocks noChangeAspect="1"/>
          </p:cNvPicPr>
          <p:nvPr/>
        </p:nvPicPr>
        <p:blipFill>
          <a:blip r:embed="rId3"/>
          <a:stretch>
            <a:fillRect/>
          </a:stretch>
        </p:blipFill>
        <p:spPr>
          <a:xfrm>
            <a:off x="806737" y="4640079"/>
            <a:ext cx="10578526" cy="1432917"/>
          </a:xfrm>
          <a:prstGeom prst="rect">
            <a:avLst/>
          </a:prstGeom>
        </p:spPr>
      </p:pic>
      <p:sp>
        <p:nvSpPr>
          <p:cNvPr id="8" name="TextBox 7">
            <a:extLst>
              <a:ext uri="{FF2B5EF4-FFF2-40B4-BE49-F238E27FC236}">
                <a16:creationId xmlns:a16="http://schemas.microsoft.com/office/drawing/2014/main" id="{3930B4B4-7C50-4434-81D2-068638B6BFD7}"/>
              </a:ext>
            </a:extLst>
          </p:cNvPr>
          <p:cNvSpPr txBox="1"/>
          <p:nvPr/>
        </p:nvSpPr>
        <p:spPr>
          <a:xfrm>
            <a:off x="806737" y="457200"/>
            <a:ext cx="2513509" cy="523220"/>
          </a:xfrm>
          <a:prstGeom prst="rect">
            <a:avLst/>
          </a:prstGeom>
          <a:noFill/>
        </p:spPr>
        <p:txBody>
          <a:bodyPr wrap="none" rtlCol="0">
            <a:spAutoFit/>
          </a:bodyPr>
          <a:lstStyle/>
          <a:p>
            <a:r>
              <a:rPr lang="en-IN" sz="2800" dirty="0"/>
              <a:t>Code snippet:-</a:t>
            </a:r>
          </a:p>
        </p:txBody>
      </p:sp>
      <p:sp>
        <p:nvSpPr>
          <p:cNvPr id="9" name="TextBox 8">
            <a:extLst>
              <a:ext uri="{FF2B5EF4-FFF2-40B4-BE49-F238E27FC236}">
                <a16:creationId xmlns:a16="http://schemas.microsoft.com/office/drawing/2014/main" id="{EC2BD3E5-DEB6-9FC1-927F-D45AD516F242}"/>
              </a:ext>
            </a:extLst>
          </p:cNvPr>
          <p:cNvSpPr txBox="1"/>
          <p:nvPr/>
        </p:nvSpPr>
        <p:spPr>
          <a:xfrm>
            <a:off x="676233" y="3942272"/>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151502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57E4-F5E7-128F-BA18-FC5CB6FF9ED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10</a:t>
            </a:r>
            <a:endParaRPr lang="en-IN" dirty="0"/>
          </a:p>
        </p:txBody>
      </p:sp>
      <p:sp>
        <p:nvSpPr>
          <p:cNvPr id="3" name="Content Placeholder 2">
            <a:extLst>
              <a:ext uri="{FF2B5EF4-FFF2-40B4-BE49-F238E27FC236}">
                <a16:creationId xmlns:a16="http://schemas.microsoft.com/office/drawing/2014/main" id="{04E69F71-6202-2DD1-D96E-37DCC04FC51D}"/>
              </a:ext>
            </a:extLst>
          </p:cNvPr>
          <p:cNvSpPr>
            <a:spLocks noGrp="1"/>
          </p:cNvSpPr>
          <p:nvPr>
            <p:ph idx="1"/>
          </p:nvPr>
        </p:nvSpPr>
        <p:spPr/>
        <p:txBody>
          <a:bodyPr/>
          <a:lstStyle/>
          <a:p>
            <a:r>
              <a:rPr lang="en-US" sz="2000" dirty="0"/>
              <a:t>Question</a:t>
            </a:r>
          </a:p>
          <a:p>
            <a:pPr marL="36900" indent="0">
              <a:buNone/>
            </a:pPr>
            <a:r>
              <a:rPr lang="en-US" sz="2000" dirty="0">
                <a:solidFill>
                  <a:schemeClr val="tx1"/>
                </a:solidFill>
                <a:effectLst/>
                <a:ea typeface="Calibri" panose="020F0502020204030204" pitchFamily="34" charset="0"/>
              </a:rPr>
              <a:t>Create a View named ‘</a:t>
            </a:r>
            <a:r>
              <a:rPr lang="en-US" sz="2000" dirty="0" err="1">
                <a:solidFill>
                  <a:schemeClr val="tx1"/>
                </a:solidFill>
                <a:effectLst/>
                <a:ea typeface="Calibri" panose="020F0502020204030204" pitchFamily="34" charset="0"/>
              </a:rPr>
              <a:t>Batting_Order_HighestCenturyScorers_SA</a:t>
            </a:r>
            <a:r>
              <a:rPr lang="en-US" sz="2000" dirty="0">
                <a:solidFill>
                  <a:schemeClr val="tx1"/>
                </a:solidFill>
                <a:effectLst/>
                <a:ea typeface="Calibri" panose="020F0502020204030204" pitchFamily="34" charset="0"/>
              </a:rPr>
              <a:t>’ Using the data given, considering the players who were active in the year of 2019, create a set of batting order of best 6 players using the selection criteria of those who have highest number of 100s across all matches for South Africa.</a:t>
            </a:r>
          </a:p>
          <a:p>
            <a:r>
              <a:rPr lang="en-US" sz="2000" dirty="0">
                <a:solidFill>
                  <a:schemeClr val="tx1"/>
                </a:solidFill>
                <a:effectLst/>
                <a:ea typeface="Calibri" panose="020F0502020204030204" pitchFamily="34" charset="0"/>
              </a:rPr>
              <a:t>Understanding:-</a:t>
            </a:r>
          </a:p>
          <a:p>
            <a:pPr marL="36900" indent="0">
              <a:buNone/>
            </a:pPr>
            <a:r>
              <a:rPr lang="en-IN" sz="2000" dirty="0">
                <a:solidFill>
                  <a:schemeClr val="tx1"/>
                </a:solidFill>
              </a:rPr>
              <a:t>Here we are creating a view by extracting best 6 players with highest number of centuries who played for SA in the year 2019.</a:t>
            </a:r>
          </a:p>
          <a:p>
            <a:pPr marL="36900" indent="0">
              <a:buNone/>
            </a:pPr>
            <a:endParaRPr lang="en-US" sz="2000" dirty="0">
              <a:solidFill>
                <a:schemeClr val="tx1"/>
              </a:solidFill>
              <a:effectLst/>
              <a:ea typeface="Calibri" panose="020F0502020204030204" pitchFamily="34" charset="0"/>
            </a:endParaRPr>
          </a:p>
          <a:p>
            <a:pPr marL="0" indent="0">
              <a:buNone/>
            </a:pPr>
            <a:endParaRPr lang="en-US" sz="2000" dirty="0">
              <a:solidFill>
                <a:schemeClr val="tx1"/>
              </a:solidFill>
            </a:endParaRPr>
          </a:p>
          <a:p>
            <a:endParaRPr lang="en-IN" dirty="0"/>
          </a:p>
        </p:txBody>
      </p:sp>
    </p:spTree>
    <p:extLst>
      <p:ext uri="{BB962C8B-B14F-4D97-AF65-F5344CB8AC3E}">
        <p14:creationId xmlns:p14="http://schemas.microsoft.com/office/powerpoint/2010/main" val="289806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111ADB-A59A-D530-6425-E30D6E38FCE0}"/>
              </a:ext>
            </a:extLst>
          </p:cNvPr>
          <p:cNvPicPr>
            <a:picLocks noGrp="1" noChangeAspect="1"/>
          </p:cNvPicPr>
          <p:nvPr>
            <p:ph idx="1"/>
          </p:nvPr>
        </p:nvPicPr>
        <p:blipFill>
          <a:blip r:embed="rId2"/>
          <a:stretch>
            <a:fillRect/>
          </a:stretch>
        </p:blipFill>
        <p:spPr>
          <a:xfrm>
            <a:off x="1108961" y="1052421"/>
            <a:ext cx="9963429" cy="2232023"/>
          </a:xfrm>
        </p:spPr>
      </p:pic>
      <p:pic>
        <p:nvPicPr>
          <p:cNvPr id="7" name="Picture 6">
            <a:extLst>
              <a:ext uri="{FF2B5EF4-FFF2-40B4-BE49-F238E27FC236}">
                <a16:creationId xmlns:a16="http://schemas.microsoft.com/office/drawing/2014/main" id="{40FB156B-F478-51E1-0400-7B91A9F45395}"/>
              </a:ext>
            </a:extLst>
          </p:cNvPr>
          <p:cNvPicPr>
            <a:picLocks noChangeAspect="1"/>
          </p:cNvPicPr>
          <p:nvPr/>
        </p:nvPicPr>
        <p:blipFill>
          <a:blip r:embed="rId3"/>
          <a:stretch>
            <a:fillRect/>
          </a:stretch>
        </p:blipFill>
        <p:spPr>
          <a:xfrm>
            <a:off x="567190" y="4686449"/>
            <a:ext cx="11057619" cy="1561951"/>
          </a:xfrm>
          <a:prstGeom prst="rect">
            <a:avLst/>
          </a:prstGeom>
        </p:spPr>
      </p:pic>
      <p:sp>
        <p:nvSpPr>
          <p:cNvPr id="8" name="TextBox 7">
            <a:extLst>
              <a:ext uri="{FF2B5EF4-FFF2-40B4-BE49-F238E27FC236}">
                <a16:creationId xmlns:a16="http://schemas.microsoft.com/office/drawing/2014/main" id="{E320B190-4904-DEE7-23F7-071DA533D402}"/>
              </a:ext>
            </a:extLst>
          </p:cNvPr>
          <p:cNvSpPr txBox="1"/>
          <p:nvPr/>
        </p:nvSpPr>
        <p:spPr>
          <a:xfrm>
            <a:off x="1108961" y="347990"/>
            <a:ext cx="2513509" cy="523220"/>
          </a:xfrm>
          <a:prstGeom prst="rect">
            <a:avLst/>
          </a:prstGeom>
          <a:noFill/>
        </p:spPr>
        <p:txBody>
          <a:bodyPr wrap="none" rtlCol="0">
            <a:spAutoFit/>
          </a:bodyPr>
          <a:lstStyle/>
          <a:p>
            <a:r>
              <a:rPr lang="en-IN" sz="2800" dirty="0"/>
              <a:t>Code snippet:-</a:t>
            </a:r>
          </a:p>
        </p:txBody>
      </p:sp>
      <p:sp>
        <p:nvSpPr>
          <p:cNvPr id="9" name="TextBox 8">
            <a:extLst>
              <a:ext uri="{FF2B5EF4-FFF2-40B4-BE49-F238E27FC236}">
                <a16:creationId xmlns:a16="http://schemas.microsoft.com/office/drawing/2014/main" id="{EE58CEA7-3847-0CCB-24A4-5CD9661BE4B4}"/>
              </a:ext>
            </a:extLst>
          </p:cNvPr>
          <p:cNvSpPr txBox="1"/>
          <p:nvPr/>
        </p:nvSpPr>
        <p:spPr>
          <a:xfrm>
            <a:off x="1108961" y="3994030"/>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1217123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EB6C-6C54-D096-FD04-BA950D2416E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11</a:t>
            </a:r>
            <a:endParaRPr lang="en-IN" dirty="0"/>
          </a:p>
        </p:txBody>
      </p:sp>
      <p:sp>
        <p:nvSpPr>
          <p:cNvPr id="3" name="Content Placeholder 2">
            <a:extLst>
              <a:ext uri="{FF2B5EF4-FFF2-40B4-BE49-F238E27FC236}">
                <a16:creationId xmlns:a16="http://schemas.microsoft.com/office/drawing/2014/main" id="{8DA6F082-80DA-ABDC-869F-36A94C9592BB}"/>
              </a:ext>
            </a:extLst>
          </p:cNvPr>
          <p:cNvSpPr>
            <a:spLocks noGrp="1"/>
          </p:cNvSpPr>
          <p:nvPr>
            <p:ph idx="1"/>
          </p:nvPr>
        </p:nvSpPr>
        <p:spPr>
          <a:xfrm>
            <a:off x="913795" y="1702377"/>
            <a:ext cx="10353762" cy="3714749"/>
          </a:xfrm>
        </p:spPr>
        <p:txBody>
          <a:bodyPr/>
          <a:lstStyle/>
          <a:p>
            <a:r>
              <a:rPr lang="en-US" dirty="0"/>
              <a:t>Question</a:t>
            </a:r>
          </a:p>
          <a:p>
            <a:pPr marL="0" indent="0">
              <a:buNone/>
            </a:pPr>
            <a:r>
              <a:rPr lang="en-US" dirty="0">
                <a:solidFill>
                  <a:schemeClr val="tx1"/>
                </a:solidFill>
                <a:effectLst/>
                <a:latin typeface="Calibri" panose="020F0502020204030204" pitchFamily="34" charset="0"/>
                <a:ea typeface="Calibri" panose="020F0502020204030204" pitchFamily="34" charset="0"/>
              </a:rPr>
              <a:t>Using the data given, Give the number of </a:t>
            </a:r>
            <a:r>
              <a:rPr lang="en-US" dirty="0" err="1">
                <a:solidFill>
                  <a:schemeClr val="tx1"/>
                </a:solidFill>
                <a:effectLst/>
                <a:latin typeface="Calibri" panose="020F0502020204030204" pitchFamily="34" charset="0"/>
                <a:ea typeface="Calibri" panose="020F0502020204030204" pitchFamily="34" charset="0"/>
              </a:rPr>
              <a:t>player_played</a:t>
            </a:r>
            <a:r>
              <a:rPr lang="en-US" dirty="0">
                <a:solidFill>
                  <a:schemeClr val="tx1"/>
                </a:solidFill>
                <a:effectLst/>
                <a:latin typeface="Calibri" panose="020F0502020204030204" pitchFamily="34" charset="0"/>
                <a:ea typeface="Calibri" panose="020F0502020204030204" pitchFamily="34" charset="0"/>
              </a:rPr>
              <a:t> for each country.</a:t>
            </a:r>
            <a:endParaRPr lang="en-IN" dirty="0">
              <a:solidFill>
                <a:schemeClr val="tx1"/>
              </a:solidFill>
              <a:effectLst/>
              <a:latin typeface="Calibri" panose="020F0502020204030204" pitchFamily="34" charset="0"/>
              <a:ea typeface="Calibri" panose="020F0502020204030204" pitchFamily="34" charset="0"/>
            </a:endParaRPr>
          </a:p>
          <a:p>
            <a:pPr marL="36900" indent="0">
              <a:buNone/>
            </a:pPr>
            <a:r>
              <a:rPr lang="en-IN" sz="2400" dirty="0"/>
              <a:t>Code snippet:-</a:t>
            </a:r>
          </a:p>
          <a:p>
            <a:pPr marL="36900" indent="0">
              <a:buNone/>
            </a:pPr>
            <a:endParaRPr lang="en-IN" sz="2400" dirty="0"/>
          </a:p>
          <a:p>
            <a:pPr marL="36900" indent="0">
              <a:buNone/>
            </a:pPr>
            <a:endParaRPr lang="en-IN" sz="2400" dirty="0"/>
          </a:p>
          <a:p>
            <a:pPr marL="36900" indent="0">
              <a:buNone/>
            </a:pPr>
            <a:r>
              <a:rPr lang="en-IN" sz="2400" dirty="0"/>
              <a:t>Solution:-</a:t>
            </a:r>
          </a:p>
          <a:p>
            <a:pPr marL="36900" indent="0">
              <a:buNone/>
            </a:pPr>
            <a:endParaRPr lang="en-IN" sz="2400" dirty="0"/>
          </a:p>
          <a:p>
            <a:pPr marL="36900" indent="0">
              <a:buNone/>
            </a:pPr>
            <a:endParaRPr lang="en-IN" dirty="0"/>
          </a:p>
        </p:txBody>
      </p:sp>
      <p:pic>
        <p:nvPicPr>
          <p:cNvPr id="4" name="Picture 3">
            <a:extLst>
              <a:ext uri="{FF2B5EF4-FFF2-40B4-BE49-F238E27FC236}">
                <a16:creationId xmlns:a16="http://schemas.microsoft.com/office/drawing/2014/main" id="{875E3DF7-9521-1E58-AB0E-DFAC6747EE20}"/>
              </a:ext>
            </a:extLst>
          </p:cNvPr>
          <p:cNvPicPr>
            <a:picLocks noChangeAspect="1"/>
          </p:cNvPicPr>
          <p:nvPr/>
        </p:nvPicPr>
        <p:blipFill>
          <a:blip r:embed="rId2"/>
          <a:stretch>
            <a:fillRect/>
          </a:stretch>
        </p:blipFill>
        <p:spPr>
          <a:xfrm>
            <a:off x="913795" y="3242731"/>
            <a:ext cx="9919052" cy="634039"/>
          </a:xfrm>
          <a:prstGeom prst="rect">
            <a:avLst/>
          </a:prstGeom>
        </p:spPr>
      </p:pic>
      <p:pic>
        <p:nvPicPr>
          <p:cNvPr id="5" name="Picture 4">
            <a:extLst>
              <a:ext uri="{FF2B5EF4-FFF2-40B4-BE49-F238E27FC236}">
                <a16:creationId xmlns:a16="http://schemas.microsoft.com/office/drawing/2014/main" id="{A61EC970-7A8D-4B7C-348F-7C61BD40550A}"/>
              </a:ext>
            </a:extLst>
          </p:cNvPr>
          <p:cNvPicPr>
            <a:picLocks noChangeAspect="1"/>
          </p:cNvPicPr>
          <p:nvPr/>
        </p:nvPicPr>
        <p:blipFill>
          <a:blip r:embed="rId3"/>
          <a:stretch>
            <a:fillRect/>
          </a:stretch>
        </p:blipFill>
        <p:spPr>
          <a:xfrm>
            <a:off x="2916168" y="4381149"/>
            <a:ext cx="1915879" cy="2128754"/>
          </a:xfrm>
          <a:prstGeom prst="rect">
            <a:avLst/>
          </a:prstGeom>
        </p:spPr>
      </p:pic>
    </p:spTree>
    <p:extLst>
      <p:ext uri="{BB962C8B-B14F-4D97-AF65-F5344CB8AC3E}">
        <p14:creationId xmlns:p14="http://schemas.microsoft.com/office/powerpoint/2010/main" val="349785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4BF0-E5DC-8B7B-6D73-BF0A851BD88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12</a:t>
            </a:r>
            <a:endParaRPr lang="en-IN" dirty="0"/>
          </a:p>
        </p:txBody>
      </p:sp>
      <p:sp>
        <p:nvSpPr>
          <p:cNvPr id="3" name="Content Placeholder 2">
            <a:extLst>
              <a:ext uri="{FF2B5EF4-FFF2-40B4-BE49-F238E27FC236}">
                <a16:creationId xmlns:a16="http://schemas.microsoft.com/office/drawing/2014/main" id="{F631C0BB-F89D-39ED-095F-1A83DF335997}"/>
              </a:ext>
            </a:extLst>
          </p:cNvPr>
          <p:cNvSpPr>
            <a:spLocks noGrp="1"/>
          </p:cNvSpPr>
          <p:nvPr>
            <p:ph idx="1"/>
          </p:nvPr>
        </p:nvSpPr>
        <p:spPr/>
        <p:txBody>
          <a:bodyPr/>
          <a:lstStyle/>
          <a:p>
            <a:r>
              <a:rPr lang="en-US" dirty="0"/>
              <a:t>Question</a:t>
            </a:r>
          </a:p>
          <a:p>
            <a:pPr marL="0" indent="0">
              <a:buNone/>
            </a:pPr>
            <a:r>
              <a:rPr lang="en-US" dirty="0">
                <a:solidFill>
                  <a:schemeClr val="tx1"/>
                </a:solidFill>
                <a:effectLst/>
                <a:ea typeface="Calibri" panose="020F0502020204030204" pitchFamily="34" charset="0"/>
              </a:rPr>
              <a:t>Using the data given, Give the number of </a:t>
            </a:r>
            <a:r>
              <a:rPr lang="en-US" dirty="0" err="1">
                <a:solidFill>
                  <a:schemeClr val="tx1"/>
                </a:solidFill>
                <a:effectLst/>
                <a:ea typeface="Calibri" panose="020F0502020204030204" pitchFamily="34" charset="0"/>
              </a:rPr>
              <a:t>player_played</a:t>
            </a:r>
            <a:r>
              <a:rPr lang="en-US" dirty="0">
                <a:solidFill>
                  <a:schemeClr val="tx1"/>
                </a:solidFill>
                <a:effectLst/>
                <a:ea typeface="Calibri" panose="020F0502020204030204" pitchFamily="34" charset="0"/>
              </a:rPr>
              <a:t> for Asian and Non-Asian continent</a:t>
            </a:r>
            <a:endParaRPr lang="en-US" dirty="0">
              <a:solidFill>
                <a:schemeClr val="tx1"/>
              </a:solidFill>
            </a:endParaRPr>
          </a:p>
          <a:p>
            <a:r>
              <a:rPr lang="en-IN" dirty="0"/>
              <a:t>Understanding:-</a:t>
            </a:r>
          </a:p>
          <a:p>
            <a:pPr marL="36900" indent="0">
              <a:buNone/>
            </a:pPr>
            <a:r>
              <a:rPr lang="en-IN" dirty="0"/>
              <a:t>Firstly we are segregating the countries into Asian and Non-Asian continent and then counting the number of players belonging to the same.</a:t>
            </a:r>
          </a:p>
        </p:txBody>
      </p:sp>
    </p:spTree>
    <p:extLst>
      <p:ext uri="{BB962C8B-B14F-4D97-AF65-F5344CB8AC3E}">
        <p14:creationId xmlns:p14="http://schemas.microsoft.com/office/powerpoint/2010/main" val="2787993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AF2E59-E6A0-7971-1799-7AB0E4507EC6}"/>
              </a:ext>
            </a:extLst>
          </p:cNvPr>
          <p:cNvPicPr>
            <a:picLocks noGrp="1" noChangeAspect="1"/>
          </p:cNvPicPr>
          <p:nvPr>
            <p:ph idx="1"/>
          </p:nvPr>
        </p:nvPicPr>
        <p:blipFill>
          <a:blip r:embed="rId2"/>
          <a:stretch>
            <a:fillRect/>
          </a:stretch>
        </p:blipFill>
        <p:spPr>
          <a:xfrm>
            <a:off x="825444" y="923773"/>
            <a:ext cx="10541112" cy="2801135"/>
          </a:xfrm>
        </p:spPr>
      </p:pic>
      <p:pic>
        <p:nvPicPr>
          <p:cNvPr id="7" name="Picture 6">
            <a:extLst>
              <a:ext uri="{FF2B5EF4-FFF2-40B4-BE49-F238E27FC236}">
                <a16:creationId xmlns:a16="http://schemas.microsoft.com/office/drawing/2014/main" id="{AD5EEE59-369F-7292-C397-D82C2C926810}"/>
              </a:ext>
            </a:extLst>
          </p:cNvPr>
          <p:cNvPicPr>
            <a:picLocks noChangeAspect="1"/>
          </p:cNvPicPr>
          <p:nvPr/>
        </p:nvPicPr>
        <p:blipFill>
          <a:blip r:embed="rId3"/>
          <a:stretch>
            <a:fillRect/>
          </a:stretch>
        </p:blipFill>
        <p:spPr>
          <a:xfrm>
            <a:off x="820120" y="4733447"/>
            <a:ext cx="3977651" cy="1747193"/>
          </a:xfrm>
          <a:prstGeom prst="rect">
            <a:avLst/>
          </a:prstGeom>
        </p:spPr>
      </p:pic>
      <p:sp>
        <p:nvSpPr>
          <p:cNvPr id="8" name="TextBox 7">
            <a:extLst>
              <a:ext uri="{FF2B5EF4-FFF2-40B4-BE49-F238E27FC236}">
                <a16:creationId xmlns:a16="http://schemas.microsoft.com/office/drawing/2014/main" id="{E5D6F478-3C9A-D7D9-58BE-962676243B2E}"/>
              </a:ext>
            </a:extLst>
          </p:cNvPr>
          <p:cNvSpPr txBox="1"/>
          <p:nvPr/>
        </p:nvSpPr>
        <p:spPr>
          <a:xfrm>
            <a:off x="724619" y="377360"/>
            <a:ext cx="2513509" cy="523220"/>
          </a:xfrm>
          <a:prstGeom prst="rect">
            <a:avLst/>
          </a:prstGeom>
          <a:noFill/>
        </p:spPr>
        <p:txBody>
          <a:bodyPr wrap="none" rtlCol="0">
            <a:spAutoFit/>
          </a:bodyPr>
          <a:lstStyle/>
          <a:p>
            <a:r>
              <a:rPr lang="en-IN" sz="2800" dirty="0"/>
              <a:t>Code snippet:-</a:t>
            </a:r>
          </a:p>
        </p:txBody>
      </p:sp>
      <p:sp>
        <p:nvSpPr>
          <p:cNvPr id="9" name="TextBox 8">
            <a:extLst>
              <a:ext uri="{FF2B5EF4-FFF2-40B4-BE49-F238E27FC236}">
                <a16:creationId xmlns:a16="http://schemas.microsoft.com/office/drawing/2014/main" id="{026D57EB-D2B1-4F0C-10DD-65D5B3F35837}"/>
              </a:ext>
            </a:extLst>
          </p:cNvPr>
          <p:cNvSpPr txBox="1"/>
          <p:nvPr/>
        </p:nvSpPr>
        <p:spPr>
          <a:xfrm>
            <a:off x="724619" y="4088921"/>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3596317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CE6CB-BCCA-A3F1-875B-03D05CA224B8}"/>
              </a:ext>
            </a:extLst>
          </p:cNvPr>
          <p:cNvSpPr>
            <a:spLocks noGrp="1"/>
          </p:cNvSpPr>
          <p:nvPr>
            <p:ph type="title"/>
          </p:nvPr>
        </p:nvSpPr>
        <p:spPr/>
        <p:txBody>
          <a:bodyPr>
            <a:normAutofit fontScale="90000"/>
          </a:bodyPr>
          <a:lstStyle/>
          <a:p>
            <a:r>
              <a:rPr lang="en-IN" dirty="0"/>
              <a:t>PART-B</a:t>
            </a:r>
            <a:br>
              <a:rPr lang="en-IN" dirty="0"/>
            </a:br>
            <a:r>
              <a:rPr lang="en-US" b="1" dirty="0">
                <a:latin typeface="Times New Roman" panose="02020603050405020304" pitchFamily="18" charset="0"/>
                <a:cs typeface="Times New Roman" panose="02020603050405020304" pitchFamily="18" charset="0"/>
              </a:rPr>
              <a:t>Project Flow – Question 13</a:t>
            </a:r>
            <a:endParaRPr lang="en-IN" dirty="0"/>
          </a:p>
        </p:txBody>
      </p:sp>
      <p:sp>
        <p:nvSpPr>
          <p:cNvPr id="3" name="Content Placeholder 2">
            <a:extLst>
              <a:ext uri="{FF2B5EF4-FFF2-40B4-BE49-F238E27FC236}">
                <a16:creationId xmlns:a16="http://schemas.microsoft.com/office/drawing/2014/main" id="{F086E4E9-0578-D912-5BAB-67C5EBC5AC0F}"/>
              </a:ext>
            </a:extLst>
          </p:cNvPr>
          <p:cNvSpPr>
            <a:spLocks noGrp="1"/>
          </p:cNvSpPr>
          <p:nvPr>
            <p:ph idx="1"/>
          </p:nvPr>
        </p:nvSpPr>
        <p:spPr/>
        <p:txBody>
          <a:bodyPr>
            <a:normAutofit lnSpcReduction="10000"/>
          </a:bodyPr>
          <a:lstStyle/>
          <a:p>
            <a:r>
              <a:rPr lang="en-US" dirty="0"/>
              <a:t>Question</a:t>
            </a:r>
          </a:p>
          <a:p>
            <a:pPr marL="36900" indent="0">
              <a:buNone/>
            </a:pPr>
            <a:r>
              <a:rPr lang="en-US" dirty="0">
                <a:solidFill>
                  <a:schemeClr val="tx1"/>
                </a:solidFill>
                <a:effectLst/>
                <a:ea typeface="Helvetica Neue"/>
                <a:cs typeface="Helvetica Neue"/>
              </a:rPr>
              <a:t>Company sells the product at different discounted rates. Refer actual product price in product table and selling price in the order item table. Write a query to find out total amount saved in each order then display the orders from highest to lowest amount saved. </a:t>
            </a:r>
            <a:endParaRPr lang="en-IN" dirty="0">
              <a:solidFill>
                <a:schemeClr val="tx1"/>
              </a:solidFill>
              <a:effectLst/>
              <a:ea typeface="Helvetica Neue"/>
              <a:cs typeface="Helvetica Neue"/>
            </a:endParaRPr>
          </a:p>
          <a:p>
            <a:r>
              <a:rPr lang="en-IN" dirty="0"/>
              <a:t>Understanding:-</a:t>
            </a:r>
          </a:p>
          <a:p>
            <a:pPr marL="36900" indent="0">
              <a:buNone/>
            </a:pPr>
            <a:r>
              <a:rPr lang="en-US" dirty="0">
                <a:solidFill>
                  <a:schemeClr val="tx1"/>
                </a:solidFill>
                <a:effectLst/>
                <a:latin typeface="Roboto" panose="02000000000000000000" pitchFamily="2" charset="0"/>
              </a:rPr>
              <a:t>We are c</a:t>
            </a:r>
            <a:r>
              <a:rPr lang="en-US" b="0" i="0" dirty="0">
                <a:solidFill>
                  <a:schemeClr val="tx1"/>
                </a:solidFill>
                <a:effectLst/>
                <a:latin typeface="Roboto" panose="02000000000000000000" pitchFamily="2" charset="0"/>
              </a:rPr>
              <a:t>alculating the total amount saved in each order by subtracting the selling price from the actual product price, and then display the orders in descending order based on the amount saved.</a:t>
            </a:r>
            <a:endParaRPr lang="en-IN" dirty="0">
              <a:solidFill>
                <a:schemeClr val="tx1"/>
              </a:solidFill>
            </a:endParaRPr>
          </a:p>
        </p:txBody>
      </p:sp>
    </p:spTree>
    <p:extLst>
      <p:ext uri="{BB962C8B-B14F-4D97-AF65-F5344CB8AC3E}">
        <p14:creationId xmlns:p14="http://schemas.microsoft.com/office/powerpoint/2010/main" val="2368893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E211-F7C1-87EA-5AF6-CAED41C8EE2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 Set Description</a:t>
            </a:r>
            <a:endParaRPr lang="en-IN" dirty="0"/>
          </a:p>
        </p:txBody>
      </p:sp>
      <p:pic>
        <p:nvPicPr>
          <p:cNvPr id="4" name="Content Placeholder 3">
            <a:extLst>
              <a:ext uri="{FF2B5EF4-FFF2-40B4-BE49-F238E27FC236}">
                <a16:creationId xmlns:a16="http://schemas.microsoft.com/office/drawing/2014/main" id="{60995304-2B7E-EA66-8833-7B8FFB3879E9}"/>
              </a:ext>
            </a:extLst>
          </p:cNvPr>
          <p:cNvPicPr>
            <a:picLocks noGrp="1" noChangeAspect="1"/>
          </p:cNvPicPr>
          <p:nvPr>
            <p:ph idx="1"/>
          </p:nvPr>
        </p:nvPicPr>
        <p:blipFill>
          <a:blip r:embed="rId2"/>
          <a:stretch>
            <a:fillRect/>
          </a:stretch>
        </p:blipFill>
        <p:spPr>
          <a:xfrm>
            <a:off x="1640702" y="2076450"/>
            <a:ext cx="8901070" cy="3714750"/>
          </a:xfrm>
          <a:prstGeom prst="rect">
            <a:avLst/>
          </a:prstGeom>
        </p:spPr>
      </p:pic>
    </p:spTree>
    <p:extLst>
      <p:ext uri="{BB962C8B-B14F-4D97-AF65-F5344CB8AC3E}">
        <p14:creationId xmlns:p14="http://schemas.microsoft.com/office/powerpoint/2010/main" val="2630517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43677F-BD39-38AB-BF96-24A4590D91B5}"/>
              </a:ext>
            </a:extLst>
          </p:cNvPr>
          <p:cNvPicPr>
            <a:picLocks noGrp="1" noChangeAspect="1"/>
          </p:cNvPicPr>
          <p:nvPr>
            <p:ph idx="1"/>
          </p:nvPr>
        </p:nvPicPr>
        <p:blipFill>
          <a:blip r:embed="rId2"/>
          <a:stretch>
            <a:fillRect/>
          </a:stretch>
        </p:blipFill>
        <p:spPr>
          <a:xfrm>
            <a:off x="924443" y="1231780"/>
            <a:ext cx="9650355" cy="2099659"/>
          </a:xfrm>
        </p:spPr>
      </p:pic>
      <p:pic>
        <p:nvPicPr>
          <p:cNvPr id="7" name="Picture 6">
            <a:extLst>
              <a:ext uri="{FF2B5EF4-FFF2-40B4-BE49-F238E27FC236}">
                <a16:creationId xmlns:a16="http://schemas.microsoft.com/office/drawing/2014/main" id="{82510F4E-28A6-A0DD-1481-0B87A2A83C11}"/>
              </a:ext>
            </a:extLst>
          </p:cNvPr>
          <p:cNvPicPr>
            <a:picLocks noChangeAspect="1"/>
          </p:cNvPicPr>
          <p:nvPr/>
        </p:nvPicPr>
        <p:blipFill>
          <a:blip r:embed="rId3"/>
          <a:stretch>
            <a:fillRect/>
          </a:stretch>
        </p:blipFill>
        <p:spPr>
          <a:xfrm>
            <a:off x="924443" y="4222631"/>
            <a:ext cx="3375058" cy="2340040"/>
          </a:xfrm>
          <a:prstGeom prst="rect">
            <a:avLst/>
          </a:prstGeom>
        </p:spPr>
      </p:pic>
      <p:sp>
        <p:nvSpPr>
          <p:cNvPr id="8" name="TextBox 7">
            <a:extLst>
              <a:ext uri="{FF2B5EF4-FFF2-40B4-BE49-F238E27FC236}">
                <a16:creationId xmlns:a16="http://schemas.microsoft.com/office/drawing/2014/main" id="{FC94B0D9-2F91-D0F8-71A4-475A22302700}"/>
              </a:ext>
            </a:extLst>
          </p:cNvPr>
          <p:cNvSpPr txBox="1"/>
          <p:nvPr/>
        </p:nvSpPr>
        <p:spPr>
          <a:xfrm>
            <a:off x="924443" y="524574"/>
            <a:ext cx="2513509" cy="523220"/>
          </a:xfrm>
          <a:prstGeom prst="rect">
            <a:avLst/>
          </a:prstGeom>
          <a:noFill/>
        </p:spPr>
        <p:txBody>
          <a:bodyPr wrap="none" rtlCol="0">
            <a:spAutoFit/>
          </a:bodyPr>
          <a:lstStyle/>
          <a:p>
            <a:r>
              <a:rPr lang="en-IN" sz="2800" dirty="0"/>
              <a:t>Code snippet:-</a:t>
            </a:r>
          </a:p>
        </p:txBody>
      </p:sp>
      <p:sp>
        <p:nvSpPr>
          <p:cNvPr id="9" name="TextBox 8">
            <a:extLst>
              <a:ext uri="{FF2B5EF4-FFF2-40B4-BE49-F238E27FC236}">
                <a16:creationId xmlns:a16="http://schemas.microsoft.com/office/drawing/2014/main" id="{738ED5F3-5BDB-ECF2-5991-C4219F9CB4C7}"/>
              </a:ext>
            </a:extLst>
          </p:cNvPr>
          <p:cNvSpPr txBox="1"/>
          <p:nvPr/>
        </p:nvSpPr>
        <p:spPr>
          <a:xfrm>
            <a:off x="924443" y="3699411"/>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1899900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05D0A-4C65-FF15-71E1-EF3AF775E7D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14</a:t>
            </a:r>
            <a:endParaRPr lang="en-IN" dirty="0"/>
          </a:p>
        </p:txBody>
      </p:sp>
      <p:sp>
        <p:nvSpPr>
          <p:cNvPr id="3" name="Content Placeholder 2">
            <a:extLst>
              <a:ext uri="{FF2B5EF4-FFF2-40B4-BE49-F238E27FC236}">
                <a16:creationId xmlns:a16="http://schemas.microsoft.com/office/drawing/2014/main" id="{CAD70AAD-CE62-8DEC-CFD3-C62CC639DA2D}"/>
              </a:ext>
            </a:extLst>
          </p:cNvPr>
          <p:cNvSpPr>
            <a:spLocks noGrp="1"/>
          </p:cNvSpPr>
          <p:nvPr>
            <p:ph idx="1"/>
          </p:nvPr>
        </p:nvSpPr>
        <p:spPr/>
        <p:txBody>
          <a:bodyPr/>
          <a:lstStyle/>
          <a:p>
            <a:r>
              <a:rPr lang="en-US" sz="2000" dirty="0"/>
              <a:t>Question</a:t>
            </a:r>
          </a:p>
          <a:p>
            <a:pPr marL="36900" indent="0">
              <a:buNone/>
            </a:pPr>
            <a:r>
              <a:rPr lang="en-US" sz="2000" dirty="0">
                <a:solidFill>
                  <a:schemeClr val="tx1"/>
                </a:solidFill>
                <a:effectLst/>
                <a:ea typeface="Helvetica Neue"/>
                <a:cs typeface="Helvetica Neue"/>
              </a:rPr>
              <a:t>Mr. </a:t>
            </a:r>
            <a:r>
              <a:rPr lang="en-US" sz="2000" dirty="0" err="1">
                <a:solidFill>
                  <a:schemeClr val="tx1"/>
                </a:solidFill>
                <a:effectLst/>
                <a:ea typeface="Helvetica Neue"/>
                <a:cs typeface="Helvetica Neue"/>
              </a:rPr>
              <a:t>Kavin</a:t>
            </a:r>
            <a:r>
              <a:rPr lang="en-US" sz="2000" dirty="0">
                <a:solidFill>
                  <a:schemeClr val="tx1"/>
                </a:solidFill>
                <a:effectLst/>
                <a:ea typeface="Helvetica Neue"/>
                <a:cs typeface="Helvetica Neue"/>
              </a:rPr>
              <a:t> want to become a supplier. He got the database of "Richard's Supply" for reference. Help him to pick: </a:t>
            </a:r>
          </a:p>
          <a:p>
            <a:pPr marL="457200" lvl="0" indent="-457200" algn="just">
              <a:lnSpc>
                <a:spcPct val="110000"/>
              </a:lnSpc>
              <a:spcBef>
                <a:spcPts val="0"/>
              </a:spcBef>
              <a:buClr>
                <a:srgbClr val="000000"/>
              </a:buClr>
              <a:buSzPts val="1400"/>
              <a:buAutoNum type="alphaLcPeriod"/>
            </a:pPr>
            <a:r>
              <a:rPr lang="en-US" sz="2000" dirty="0">
                <a:solidFill>
                  <a:schemeClr val="tx1"/>
                </a:solidFill>
                <a:effectLst/>
                <a:ea typeface="Calibri" panose="020F0502020204030204" pitchFamily="34" charset="0"/>
              </a:rPr>
              <a:t>a. List few products that he should choose based on demand</a:t>
            </a:r>
            <a:r>
              <a:rPr lang="en-US" sz="2000" dirty="0">
                <a:solidFill>
                  <a:srgbClr val="000000"/>
                </a:solidFill>
                <a:effectLst/>
                <a:ea typeface="Calibri" panose="020F0502020204030204" pitchFamily="34" charset="0"/>
              </a:rPr>
              <a:t>.</a:t>
            </a:r>
          </a:p>
          <a:p>
            <a:pPr marL="457200" lvl="0" indent="-457200" algn="just">
              <a:lnSpc>
                <a:spcPct val="110000"/>
              </a:lnSpc>
              <a:spcBef>
                <a:spcPts val="0"/>
              </a:spcBef>
              <a:buClr>
                <a:srgbClr val="000000"/>
              </a:buClr>
              <a:buSzPts val="1400"/>
              <a:buAutoNum type="alphaLcPeriod"/>
            </a:pPr>
            <a:r>
              <a:rPr lang="en-US" sz="2000" dirty="0">
                <a:solidFill>
                  <a:schemeClr val="tx1"/>
                </a:solidFill>
                <a:effectLst/>
                <a:ea typeface="Calibri" panose="020F0502020204030204" pitchFamily="34" charset="0"/>
              </a:rPr>
              <a:t>b. Who will be the competitors for him for the products suggested in above questions</a:t>
            </a:r>
          </a:p>
          <a:p>
            <a:pPr marL="0" lvl="0" indent="0" algn="just">
              <a:lnSpc>
                <a:spcPct val="110000"/>
              </a:lnSpc>
              <a:spcBef>
                <a:spcPts val="0"/>
              </a:spcBef>
              <a:buClr>
                <a:srgbClr val="000000"/>
              </a:buClr>
              <a:buSzPts val="1400"/>
              <a:buNone/>
            </a:pPr>
            <a:r>
              <a:rPr lang="en-US" sz="2000" dirty="0">
                <a:solidFill>
                  <a:schemeClr val="tx1"/>
                </a:solidFill>
                <a:effectLst/>
                <a:ea typeface="Calibri" panose="020F0502020204030204" pitchFamily="34" charset="0"/>
              </a:rPr>
              <a:t>Understanding:-</a:t>
            </a:r>
          </a:p>
          <a:p>
            <a:pPr marL="457200" lvl="0" indent="-457200" algn="just">
              <a:lnSpc>
                <a:spcPct val="110000"/>
              </a:lnSpc>
              <a:spcBef>
                <a:spcPts val="0"/>
              </a:spcBef>
              <a:buClr>
                <a:srgbClr val="000000"/>
              </a:buClr>
              <a:buSzPts val="1400"/>
              <a:buAutoNum type="alphaLcPeriod"/>
            </a:pPr>
            <a:r>
              <a:rPr lang="en-US" b="0" i="0" dirty="0">
                <a:solidFill>
                  <a:schemeClr val="tx1"/>
                </a:solidFill>
                <a:effectLst/>
                <a:latin typeface="Roboto" panose="02000000000000000000" pitchFamily="2" charset="0"/>
              </a:rPr>
              <a:t>Based on the database of "Richard's Supply," we are assisting Mr. </a:t>
            </a:r>
            <a:r>
              <a:rPr lang="en-US" b="0" i="0" dirty="0" err="1">
                <a:solidFill>
                  <a:schemeClr val="tx1"/>
                </a:solidFill>
                <a:effectLst/>
                <a:latin typeface="Roboto" panose="02000000000000000000" pitchFamily="2" charset="0"/>
              </a:rPr>
              <a:t>Kavin</a:t>
            </a:r>
            <a:r>
              <a:rPr lang="en-US" b="0" i="0" dirty="0">
                <a:solidFill>
                  <a:schemeClr val="tx1"/>
                </a:solidFill>
                <a:effectLst/>
                <a:latin typeface="Roboto" panose="02000000000000000000" pitchFamily="2" charset="0"/>
              </a:rPr>
              <a:t> by listing high-demand products he should consider as a supplier and identify potential competitors for those products</a:t>
            </a:r>
            <a:r>
              <a:rPr lang="en-US" b="0" i="0" dirty="0">
                <a:solidFill>
                  <a:srgbClr val="202124"/>
                </a:solidFill>
                <a:effectLst/>
                <a:latin typeface="Roboto" panose="02000000000000000000" pitchFamily="2" charset="0"/>
              </a:rPr>
              <a:t>.</a:t>
            </a:r>
            <a:endParaRPr lang="en-IN" dirty="0"/>
          </a:p>
        </p:txBody>
      </p:sp>
    </p:spTree>
    <p:extLst>
      <p:ext uri="{BB962C8B-B14F-4D97-AF65-F5344CB8AC3E}">
        <p14:creationId xmlns:p14="http://schemas.microsoft.com/office/powerpoint/2010/main" val="1532043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694E7C0-CD60-849B-05AA-A70973E45F52}"/>
              </a:ext>
            </a:extLst>
          </p:cNvPr>
          <p:cNvPicPr>
            <a:picLocks noGrp="1" noChangeAspect="1"/>
          </p:cNvPicPr>
          <p:nvPr>
            <p:ph idx="1"/>
          </p:nvPr>
        </p:nvPicPr>
        <p:blipFill>
          <a:blip r:embed="rId2"/>
          <a:stretch>
            <a:fillRect/>
          </a:stretch>
        </p:blipFill>
        <p:spPr>
          <a:xfrm>
            <a:off x="1399480" y="1464433"/>
            <a:ext cx="8486368" cy="1194920"/>
          </a:xfrm>
          <a:prstGeom prst="rect">
            <a:avLst/>
          </a:prstGeom>
        </p:spPr>
      </p:pic>
      <p:sp>
        <p:nvSpPr>
          <p:cNvPr id="5" name="TextBox 4">
            <a:extLst>
              <a:ext uri="{FF2B5EF4-FFF2-40B4-BE49-F238E27FC236}">
                <a16:creationId xmlns:a16="http://schemas.microsoft.com/office/drawing/2014/main" id="{6CF960D0-9763-FB06-3F38-1EAB25DC1A39}"/>
              </a:ext>
            </a:extLst>
          </p:cNvPr>
          <p:cNvSpPr txBox="1"/>
          <p:nvPr/>
        </p:nvSpPr>
        <p:spPr>
          <a:xfrm>
            <a:off x="983410" y="560717"/>
            <a:ext cx="9824869" cy="523220"/>
          </a:xfrm>
          <a:prstGeom prst="rect">
            <a:avLst/>
          </a:prstGeom>
          <a:noFill/>
        </p:spPr>
        <p:txBody>
          <a:bodyPr wrap="none" rtlCol="0">
            <a:spAutoFit/>
          </a:bodyPr>
          <a:lstStyle/>
          <a:p>
            <a:r>
              <a:rPr lang="en-US" sz="2800" dirty="0">
                <a:solidFill>
                  <a:schemeClr val="tx1"/>
                </a:solidFill>
                <a:effectLst/>
                <a:ea typeface="Calibri" panose="020F0502020204030204" pitchFamily="34" charset="0"/>
              </a:rPr>
              <a:t>a. List few products that he should choose based on demand</a:t>
            </a:r>
            <a:endParaRPr lang="en-IN" sz="2800" dirty="0"/>
          </a:p>
        </p:txBody>
      </p:sp>
      <p:pic>
        <p:nvPicPr>
          <p:cNvPr id="7" name="Picture 6">
            <a:extLst>
              <a:ext uri="{FF2B5EF4-FFF2-40B4-BE49-F238E27FC236}">
                <a16:creationId xmlns:a16="http://schemas.microsoft.com/office/drawing/2014/main" id="{4C305F74-9F10-4526-9811-0DFE4E2C1B30}"/>
              </a:ext>
            </a:extLst>
          </p:cNvPr>
          <p:cNvPicPr>
            <a:picLocks noChangeAspect="1"/>
          </p:cNvPicPr>
          <p:nvPr/>
        </p:nvPicPr>
        <p:blipFill>
          <a:blip r:embed="rId3"/>
          <a:stretch>
            <a:fillRect/>
          </a:stretch>
        </p:blipFill>
        <p:spPr>
          <a:xfrm>
            <a:off x="1399480" y="3749280"/>
            <a:ext cx="7503398" cy="2807306"/>
          </a:xfrm>
          <a:prstGeom prst="rect">
            <a:avLst/>
          </a:prstGeom>
        </p:spPr>
      </p:pic>
      <p:sp>
        <p:nvSpPr>
          <p:cNvPr id="8" name="TextBox 7">
            <a:extLst>
              <a:ext uri="{FF2B5EF4-FFF2-40B4-BE49-F238E27FC236}">
                <a16:creationId xmlns:a16="http://schemas.microsoft.com/office/drawing/2014/main" id="{23B7841F-09FA-C931-D6C5-C3D7975CE59F}"/>
              </a:ext>
            </a:extLst>
          </p:cNvPr>
          <p:cNvSpPr txBox="1"/>
          <p:nvPr/>
        </p:nvSpPr>
        <p:spPr>
          <a:xfrm>
            <a:off x="1276710" y="3167390"/>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4226879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92A476-695F-F9B2-6754-82CA1AC68B39}"/>
              </a:ext>
            </a:extLst>
          </p:cNvPr>
          <p:cNvSpPr>
            <a:spLocks noGrp="1"/>
          </p:cNvSpPr>
          <p:nvPr>
            <p:ph idx="1"/>
          </p:nvPr>
        </p:nvSpPr>
        <p:spPr>
          <a:xfrm>
            <a:off x="447969" y="632965"/>
            <a:ext cx="10353762" cy="3714749"/>
          </a:xfrm>
        </p:spPr>
        <p:txBody>
          <a:bodyPr/>
          <a:lstStyle/>
          <a:p>
            <a:pPr marL="36900" indent="0">
              <a:buNone/>
            </a:pPr>
            <a:r>
              <a:rPr lang="en-US" sz="2400" dirty="0">
                <a:solidFill>
                  <a:schemeClr val="tx1"/>
                </a:solidFill>
                <a:effectLst/>
                <a:ea typeface="Calibri" panose="020F0502020204030204" pitchFamily="34" charset="0"/>
              </a:rPr>
              <a:t>b. Who will be the competitors for him for the products suggested in above questions</a:t>
            </a:r>
          </a:p>
          <a:p>
            <a:pPr marL="36900" indent="0">
              <a:buNone/>
            </a:pPr>
            <a:endParaRPr lang="en-IN" dirty="0"/>
          </a:p>
        </p:txBody>
      </p:sp>
      <p:pic>
        <p:nvPicPr>
          <p:cNvPr id="5" name="Picture 4">
            <a:extLst>
              <a:ext uri="{FF2B5EF4-FFF2-40B4-BE49-F238E27FC236}">
                <a16:creationId xmlns:a16="http://schemas.microsoft.com/office/drawing/2014/main" id="{1D2ED340-1BE9-2440-4B4C-B84C5E05406D}"/>
              </a:ext>
            </a:extLst>
          </p:cNvPr>
          <p:cNvPicPr>
            <a:picLocks noChangeAspect="1"/>
          </p:cNvPicPr>
          <p:nvPr/>
        </p:nvPicPr>
        <p:blipFill>
          <a:blip r:embed="rId2"/>
          <a:stretch>
            <a:fillRect/>
          </a:stretch>
        </p:blipFill>
        <p:spPr>
          <a:xfrm>
            <a:off x="299761" y="1886532"/>
            <a:ext cx="11592477" cy="1037823"/>
          </a:xfrm>
          <a:prstGeom prst="rect">
            <a:avLst/>
          </a:prstGeom>
        </p:spPr>
      </p:pic>
      <p:pic>
        <p:nvPicPr>
          <p:cNvPr id="7" name="Picture 6">
            <a:extLst>
              <a:ext uri="{FF2B5EF4-FFF2-40B4-BE49-F238E27FC236}">
                <a16:creationId xmlns:a16="http://schemas.microsoft.com/office/drawing/2014/main" id="{4ED61A8F-9EA9-9E0C-1A6A-91EF516845F4}"/>
              </a:ext>
            </a:extLst>
          </p:cNvPr>
          <p:cNvPicPr>
            <a:picLocks noChangeAspect="1"/>
          </p:cNvPicPr>
          <p:nvPr/>
        </p:nvPicPr>
        <p:blipFill>
          <a:blip r:embed="rId3"/>
          <a:stretch>
            <a:fillRect/>
          </a:stretch>
        </p:blipFill>
        <p:spPr>
          <a:xfrm>
            <a:off x="1903561" y="4278703"/>
            <a:ext cx="8384875" cy="2154991"/>
          </a:xfrm>
          <a:prstGeom prst="rect">
            <a:avLst/>
          </a:prstGeom>
        </p:spPr>
      </p:pic>
      <p:sp>
        <p:nvSpPr>
          <p:cNvPr id="8" name="TextBox 7">
            <a:extLst>
              <a:ext uri="{FF2B5EF4-FFF2-40B4-BE49-F238E27FC236}">
                <a16:creationId xmlns:a16="http://schemas.microsoft.com/office/drawing/2014/main" id="{82A738EE-8DDB-F0FA-DDBF-83526AE81BEB}"/>
              </a:ext>
            </a:extLst>
          </p:cNvPr>
          <p:cNvSpPr txBox="1"/>
          <p:nvPr/>
        </p:nvSpPr>
        <p:spPr>
          <a:xfrm>
            <a:off x="1785667" y="3749594"/>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411202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212A-EFE9-B08E-4FF1-C9823E75AA0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15</a:t>
            </a:r>
            <a:endParaRPr lang="en-IN" dirty="0"/>
          </a:p>
        </p:txBody>
      </p:sp>
      <p:sp>
        <p:nvSpPr>
          <p:cNvPr id="3" name="Content Placeholder 2">
            <a:extLst>
              <a:ext uri="{FF2B5EF4-FFF2-40B4-BE49-F238E27FC236}">
                <a16:creationId xmlns:a16="http://schemas.microsoft.com/office/drawing/2014/main" id="{3FD42A3B-D8C5-B0AB-8C4A-9EAA7F82C8A0}"/>
              </a:ext>
            </a:extLst>
          </p:cNvPr>
          <p:cNvSpPr>
            <a:spLocks noGrp="1"/>
          </p:cNvSpPr>
          <p:nvPr>
            <p:ph idx="1"/>
          </p:nvPr>
        </p:nvSpPr>
        <p:spPr/>
        <p:txBody>
          <a:bodyPr/>
          <a:lstStyle/>
          <a:p>
            <a:r>
              <a:rPr lang="en-US" dirty="0"/>
              <a:t>Question</a:t>
            </a:r>
          </a:p>
          <a:p>
            <a:pPr marL="36900" indent="0">
              <a:buNone/>
            </a:pPr>
            <a:r>
              <a:rPr lang="en-US" dirty="0">
                <a:solidFill>
                  <a:schemeClr val="tx1"/>
                </a:solidFill>
                <a:effectLst/>
                <a:ea typeface="Helvetica Neue"/>
                <a:cs typeface="Helvetica Neue"/>
              </a:rPr>
              <a:t>Create a combined list to display customers and suppliers details considering the following criteria </a:t>
            </a:r>
            <a:endParaRPr lang="en-IN" dirty="0">
              <a:solidFill>
                <a:schemeClr val="tx1"/>
              </a:solidFill>
              <a:effectLst/>
              <a:ea typeface="Helvetica Neue"/>
              <a:cs typeface="Helvetica Neue"/>
            </a:endParaRPr>
          </a:p>
          <a:p>
            <a:pPr marL="0" lvl="0" indent="0" algn="just">
              <a:lnSpc>
                <a:spcPct val="100000"/>
              </a:lnSpc>
              <a:spcBef>
                <a:spcPts val="0"/>
              </a:spcBef>
              <a:buNone/>
            </a:pPr>
            <a:r>
              <a:rPr lang="en-US" dirty="0">
                <a:solidFill>
                  <a:schemeClr val="tx1"/>
                </a:solidFill>
                <a:effectLst/>
                <a:ea typeface="Noto Sans Symbols"/>
                <a:cs typeface="Noto Sans Symbols"/>
              </a:rPr>
              <a:t>a. Both customer and supplier belong to the same country</a:t>
            </a:r>
            <a:endParaRPr lang="en-IN" dirty="0">
              <a:solidFill>
                <a:schemeClr val="tx1"/>
              </a:solidFill>
              <a:effectLst/>
              <a:ea typeface="Noto Sans Symbols"/>
              <a:cs typeface="Noto Sans Symbols"/>
            </a:endParaRPr>
          </a:p>
          <a:p>
            <a:pPr marL="0" lvl="0" indent="0" algn="just">
              <a:lnSpc>
                <a:spcPct val="100000"/>
              </a:lnSpc>
              <a:spcBef>
                <a:spcPts val="0"/>
              </a:spcBef>
              <a:buNone/>
            </a:pPr>
            <a:r>
              <a:rPr lang="en-US" dirty="0">
                <a:solidFill>
                  <a:schemeClr val="tx1"/>
                </a:solidFill>
                <a:effectLst/>
                <a:ea typeface="Noto Sans Symbols"/>
                <a:cs typeface="Noto Sans Symbols"/>
              </a:rPr>
              <a:t>b. Customer who does not have supplier in their country</a:t>
            </a:r>
            <a:endParaRPr lang="en-IN" dirty="0">
              <a:solidFill>
                <a:schemeClr val="tx1"/>
              </a:solidFill>
              <a:effectLst/>
              <a:ea typeface="Noto Sans Symbols"/>
              <a:cs typeface="Noto Sans Symbols"/>
            </a:endParaRPr>
          </a:p>
          <a:p>
            <a:pPr marL="0" lvl="0" indent="0" algn="just">
              <a:lnSpc>
                <a:spcPct val="100000"/>
              </a:lnSpc>
              <a:spcBef>
                <a:spcPts val="0"/>
              </a:spcBef>
              <a:buNone/>
            </a:pPr>
            <a:r>
              <a:rPr lang="en-US" dirty="0">
                <a:solidFill>
                  <a:schemeClr val="tx1"/>
                </a:solidFill>
                <a:effectLst/>
                <a:ea typeface="Noto Sans Symbols"/>
                <a:cs typeface="Noto Sans Symbols"/>
              </a:rPr>
              <a:t>c. Supplier who does not have customer in their country</a:t>
            </a:r>
          </a:p>
          <a:p>
            <a:pPr marL="0" lvl="0" indent="0" algn="just">
              <a:lnSpc>
                <a:spcPct val="100000"/>
              </a:lnSpc>
              <a:spcBef>
                <a:spcPts val="0"/>
              </a:spcBef>
              <a:buNone/>
            </a:pPr>
            <a:endParaRPr lang="en-US" dirty="0">
              <a:solidFill>
                <a:schemeClr val="tx1"/>
              </a:solidFill>
              <a:effectLst/>
            </a:endParaRPr>
          </a:p>
        </p:txBody>
      </p:sp>
    </p:spTree>
    <p:extLst>
      <p:ext uri="{BB962C8B-B14F-4D97-AF65-F5344CB8AC3E}">
        <p14:creationId xmlns:p14="http://schemas.microsoft.com/office/powerpoint/2010/main" val="896257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2AA6A8-2495-6795-7F34-6CB7192DB281}"/>
              </a:ext>
            </a:extLst>
          </p:cNvPr>
          <p:cNvSpPr>
            <a:spLocks noGrp="1"/>
          </p:cNvSpPr>
          <p:nvPr>
            <p:ph idx="1"/>
          </p:nvPr>
        </p:nvSpPr>
        <p:spPr>
          <a:xfrm>
            <a:off x="706761" y="402926"/>
            <a:ext cx="10353762" cy="3714749"/>
          </a:xfrm>
        </p:spPr>
        <p:txBody>
          <a:bodyPr/>
          <a:lstStyle/>
          <a:p>
            <a:pPr marL="36900" indent="0">
              <a:buNone/>
            </a:pPr>
            <a:r>
              <a:rPr lang="en-US" dirty="0">
                <a:solidFill>
                  <a:schemeClr val="tx1"/>
                </a:solidFill>
                <a:effectLst/>
                <a:ea typeface="Noto Sans Symbols"/>
                <a:cs typeface="Noto Sans Symbols"/>
              </a:rPr>
              <a:t>a. Both customer and supplier belong to the same country</a:t>
            </a:r>
            <a:endParaRPr lang="en-IN" dirty="0"/>
          </a:p>
        </p:txBody>
      </p:sp>
      <p:pic>
        <p:nvPicPr>
          <p:cNvPr id="5" name="Picture 4">
            <a:extLst>
              <a:ext uri="{FF2B5EF4-FFF2-40B4-BE49-F238E27FC236}">
                <a16:creationId xmlns:a16="http://schemas.microsoft.com/office/drawing/2014/main" id="{CC5EAEFF-A777-BF84-3CEF-4571F23DD753}"/>
              </a:ext>
            </a:extLst>
          </p:cNvPr>
          <p:cNvPicPr>
            <a:picLocks noChangeAspect="1"/>
          </p:cNvPicPr>
          <p:nvPr/>
        </p:nvPicPr>
        <p:blipFill>
          <a:blip r:embed="rId2"/>
          <a:stretch>
            <a:fillRect/>
          </a:stretch>
        </p:blipFill>
        <p:spPr>
          <a:xfrm>
            <a:off x="370642" y="1364988"/>
            <a:ext cx="11025999" cy="1533488"/>
          </a:xfrm>
          <a:prstGeom prst="rect">
            <a:avLst/>
          </a:prstGeom>
        </p:spPr>
      </p:pic>
      <p:pic>
        <p:nvPicPr>
          <p:cNvPr id="7" name="Picture 6">
            <a:extLst>
              <a:ext uri="{FF2B5EF4-FFF2-40B4-BE49-F238E27FC236}">
                <a16:creationId xmlns:a16="http://schemas.microsoft.com/office/drawing/2014/main" id="{DF2D2715-5A7B-C81B-52B6-12A4E3E399F9}"/>
              </a:ext>
            </a:extLst>
          </p:cNvPr>
          <p:cNvPicPr>
            <a:picLocks noChangeAspect="1"/>
          </p:cNvPicPr>
          <p:nvPr/>
        </p:nvPicPr>
        <p:blipFill>
          <a:blip r:embed="rId3"/>
          <a:stretch>
            <a:fillRect/>
          </a:stretch>
        </p:blipFill>
        <p:spPr>
          <a:xfrm>
            <a:off x="370642" y="4383688"/>
            <a:ext cx="11058648" cy="1392097"/>
          </a:xfrm>
          <a:prstGeom prst="rect">
            <a:avLst/>
          </a:prstGeom>
        </p:spPr>
      </p:pic>
      <p:sp>
        <p:nvSpPr>
          <p:cNvPr id="8" name="TextBox 7">
            <a:extLst>
              <a:ext uri="{FF2B5EF4-FFF2-40B4-BE49-F238E27FC236}">
                <a16:creationId xmlns:a16="http://schemas.microsoft.com/office/drawing/2014/main" id="{66EE9B39-952A-848A-BD4A-C3660F7A7441}"/>
              </a:ext>
            </a:extLst>
          </p:cNvPr>
          <p:cNvSpPr txBox="1"/>
          <p:nvPr/>
        </p:nvSpPr>
        <p:spPr>
          <a:xfrm>
            <a:off x="706761" y="3727462"/>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995109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4B7FD4-7D0D-4774-5D57-F4CBB604559F}"/>
              </a:ext>
            </a:extLst>
          </p:cNvPr>
          <p:cNvSpPr>
            <a:spLocks noGrp="1"/>
          </p:cNvSpPr>
          <p:nvPr>
            <p:ph idx="1"/>
          </p:nvPr>
        </p:nvSpPr>
        <p:spPr>
          <a:xfrm>
            <a:off x="473848" y="523695"/>
            <a:ext cx="10353762" cy="3714749"/>
          </a:xfrm>
        </p:spPr>
        <p:txBody>
          <a:bodyPr/>
          <a:lstStyle/>
          <a:p>
            <a:pPr marL="36900" indent="0">
              <a:buNone/>
            </a:pPr>
            <a:r>
              <a:rPr lang="en-US" dirty="0">
                <a:solidFill>
                  <a:schemeClr val="tx1"/>
                </a:solidFill>
                <a:effectLst/>
                <a:ea typeface="Noto Sans Symbols"/>
                <a:cs typeface="Noto Sans Symbols"/>
              </a:rPr>
              <a:t>b. Customer who does not have supplier in their country</a:t>
            </a:r>
            <a:endParaRPr lang="en-IN" dirty="0">
              <a:solidFill>
                <a:schemeClr val="tx1"/>
              </a:solidFill>
              <a:effectLst/>
              <a:ea typeface="Noto Sans Symbols"/>
              <a:cs typeface="Noto Sans Symbols"/>
            </a:endParaRPr>
          </a:p>
          <a:p>
            <a:endParaRPr lang="en-IN" dirty="0"/>
          </a:p>
        </p:txBody>
      </p:sp>
      <p:pic>
        <p:nvPicPr>
          <p:cNvPr id="5" name="Picture 4">
            <a:extLst>
              <a:ext uri="{FF2B5EF4-FFF2-40B4-BE49-F238E27FC236}">
                <a16:creationId xmlns:a16="http://schemas.microsoft.com/office/drawing/2014/main" id="{41626652-52CD-4F22-5049-2635E92D40E3}"/>
              </a:ext>
            </a:extLst>
          </p:cNvPr>
          <p:cNvPicPr>
            <a:picLocks noChangeAspect="1"/>
          </p:cNvPicPr>
          <p:nvPr/>
        </p:nvPicPr>
        <p:blipFill>
          <a:blip r:embed="rId2"/>
          <a:stretch>
            <a:fillRect/>
          </a:stretch>
        </p:blipFill>
        <p:spPr>
          <a:xfrm>
            <a:off x="364123" y="1231155"/>
            <a:ext cx="10756125" cy="734812"/>
          </a:xfrm>
          <a:prstGeom prst="rect">
            <a:avLst/>
          </a:prstGeom>
        </p:spPr>
      </p:pic>
      <p:pic>
        <p:nvPicPr>
          <p:cNvPr id="7" name="Picture 6">
            <a:extLst>
              <a:ext uri="{FF2B5EF4-FFF2-40B4-BE49-F238E27FC236}">
                <a16:creationId xmlns:a16="http://schemas.microsoft.com/office/drawing/2014/main" id="{511518DA-6813-E960-0A18-7C7525A768A1}"/>
              </a:ext>
            </a:extLst>
          </p:cNvPr>
          <p:cNvPicPr>
            <a:picLocks noChangeAspect="1"/>
          </p:cNvPicPr>
          <p:nvPr/>
        </p:nvPicPr>
        <p:blipFill>
          <a:blip r:embed="rId3"/>
          <a:stretch>
            <a:fillRect/>
          </a:stretch>
        </p:blipFill>
        <p:spPr>
          <a:xfrm>
            <a:off x="473848" y="3282554"/>
            <a:ext cx="7783032" cy="2650568"/>
          </a:xfrm>
          <a:prstGeom prst="rect">
            <a:avLst/>
          </a:prstGeom>
        </p:spPr>
      </p:pic>
      <p:sp>
        <p:nvSpPr>
          <p:cNvPr id="8" name="TextBox 7">
            <a:extLst>
              <a:ext uri="{FF2B5EF4-FFF2-40B4-BE49-F238E27FC236}">
                <a16:creationId xmlns:a16="http://schemas.microsoft.com/office/drawing/2014/main" id="{3B230187-D9F2-59B7-7E0A-C7FB1BD67DFF}"/>
              </a:ext>
            </a:extLst>
          </p:cNvPr>
          <p:cNvSpPr txBox="1"/>
          <p:nvPr/>
        </p:nvSpPr>
        <p:spPr>
          <a:xfrm>
            <a:off x="473848" y="2475360"/>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1920988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DFA98A-D13D-2A53-3FFC-347863010B39}"/>
              </a:ext>
            </a:extLst>
          </p:cNvPr>
          <p:cNvSpPr>
            <a:spLocks noGrp="1"/>
          </p:cNvSpPr>
          <p:nvPr>
            <p:ph idx="1"/>
          </p:nvPr>
        </p:nvSpPr>
        <p:spPr>
          <a:xfrm>
            <a:off x="793630" y="566827"/>
            <a:ext cx="10353675" cy="3714750"/>
          </a:xfrm>
        </p:spPr>
        <p:txBody>
          <a:bodyPr/>
          <a:lstStyle/>
          <a:p>
            <a:pPr marL="36900" indent="0">
              <a:buNone/>
            </a:pPr>
            <a:r>
              <a:rPr lang="en-US" dirty="0">
                <a:solidFill>
                  <a:schemeClr val="tx1"/>
                </a:solidFill>
                <a:effectLst/>
                <a:ea typeface="Noto Sans Symbols"/>
                <a:cs typeface="Noto Sans Symbols"/>
              </a:rPr>
              <a:t>c. Supplier who does not have customer in their country</a:t>
            </a:r>
          </a:p>
          <a:p>
            <a:endParaRPr lang="en-IN" dirty="0"/>
          </a:p>
        </p:txBody>
      </p:sp>
      <p:pic>
        <p:nvPicPr>
          <p:cNvPr id="11" name="Picture 10">
            <a:extLst>
              <a:ext uri="{FF2B5EF4-FFF2-40B4-BE49-F238E27FC236}">
                <a16:creationId xmlns:a16="http://schemas.microsoft.com/office/drawing/2014/main" id="{10761473-9628-F0D8-55AC-971AA66601C7}"/>
              </a:ext>
            </a:extLst>
          </p:cNvPr>
          <p:cNvPicPr>
            <a:picLocks noChangeAspect="1"/>
          </p:cNvPicPr>
          <p:nvPr/>
        </p:nvPicPr>
        <p:blipFill>
          <a:blip r:embed="rId2"/>
          <a:stretch>
            <a:fillRect/>
          </a:stretch>
        </p:blipFill>
        <p:spPr>
          <a:xfrm>
            <a:off x="521046" y="1364860"/>
            <a:ext cx="11149908" cy="595698"/>
          </a:xfrm>
          <a:prstGeom prst="rect">
            <a:avLst/>
          </a:prstGeom>
        </p:spPr>
      </p:pic>
      <p:pic>
        <p:nvPicPr>
          <p:cNvPr id="13" name="Picture 12">
            <a:extLst>
              <a:ext uri="{FF2B5EF4-FFF2-40B4-BE49-F238E27FC236}">
                <a16:creationId xmlns:a16="http://schemas.microsoft.com/office/drawing/2014/main" id="{5F452410-61EE-650A-2CB5-A49D34EA37B0}"/>
              </a:ext>
            </a:extLst>
          </p:cNvPr>
          <p:cNvPicPr>
            <a:picLocks noChangeAspect="1"/>
          </p:cNvPicPr>
          <p:nvPr/>
        </p:nvPicPr>
        <p:blipFill>
          <a:blip r:embed="rId3"/>
          <a:stretch>
            <a:fillRect/>
          </a:stretch>
        </p:blipFill>
        <p:spPr>
          <a:xfrm>
            <a:off x="793630" y="3738447"/>
            <a:ext cx="10498780" cy="2113985"/>
          </a:xfrm>
          <a:prstGeom prst="rect">
            <a:avLst/>
          </a:prstGeom>
        </p:spPr>
      </p:pic>
      <p:sp>
        <p:nvSpPr>
          <p:cNvPr id="14" name="TextBox 13">
            <a:extLst>
              <a:ext uri="{FF2B5EF4-FFF2-40B4-BE49-F238E27FC236}">
                <a16:creationId xmlns:a16="http://schemas.microsoft.com/office/drawing/2014/main" id="{98C0DEB8-BF0A-E354-5D8F-66A6D7723C15}"/>
              </a:ext>
            </a:extLst>
          </p:cNvPr>
          <p:cNvSpPr txBox="1"/>
          <p:nvPr/>
        </p:nvSpPr>
        <p:spPr>
          <a:xfrm>
            <a:off x="793630" y="3001992"/>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692460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FBEA-507D-4726-F32A-EAF242266B5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16</a:t>
            </a:r>
            <a:endParaRPr lang="en-IN" dirty="0"/>
          </a:p>
        </p:txBody>
      </p:sp>
      <p:sp>
        <p:nvSpPr>
          <p:cNvPr id="3" name="Content Placeholder 2">
            <a:extLst>
              <a:ext uri="{FF2B5EF4-FFF2-40B4-BE49-F238E27FC236}">
                <a16:creationId xmlns:a16="http://schemas.microsoft.com/office/drawing/2014/main" id="{1EEFC73F-BB4F-996A-74EA-79B756334376}"/>
              </a:ext>
            </a:extLst>
          </p:cNvPr>
          <p:cNvSpPr>
            <a:spLocks noGrp="1"/>
          </p:cNvSpPr>
          <p:nvPr>
            <p:ph idx="1"/>
          </p:nvPr>
        </p:nvSpPr>
        <p:spPr/>
        <p:txBody>
          <a:bodyPr/>
          <a:lstStyle/>
          <a:p>
            <a:r>
              <a:rPr lang="en-US" sz="2000" dirty="0"/>
              <a:t>Write the question</a:t>
            </a:r>
          </a:p>
          <a:p>
            <a:pPr marL="0" indent="0">
              <a:buNone/>
            </a:pPr>
            <a:r>
              <a:rPr lang="en-US" sz="2000" dirty="0">
                <a:solidFill>
                  <a:schemeClr val="tx1"/>
                </a:solidFill>
                <a:effectLst/>
                <a:ea typeface="Helvetica Neue"/>
                <a:cs typeface="Helvetica Neue"/>
              </a:rPr>
              <a:t>Every supplier supplies specific products to the customers. Create a view of suppliers and total sales made by their products and write a query on this view to find out top 2 suppliers (using windows function) in each country by total sales done by the products.</a:t>
            </a:r>
            <a:endParaRPr lang="en-US" sz="2000" dirty="0">
              <a:solidFill>
                <a:schemeClr val="tx1"/>
              </a:solidFill>
            </a:endParaRPr>
          </a:p>
          <a:p>
            <a:r>
              <a:rPr lang="en-IN" dirty="0"/>
              <a:t>Question understanding:-</a:t>
            </a:r>
          </a:p>
        </p:txBody>
      </p:sp>
    </p:spTree>
    <p:extLst>
      <p:ext uri="{BB962C8B-B14F-4D97-AF65-F5344CB8AC3E}">
        <p14:creationId xmlns:p14="http://schemas.microsoft.com/office/powerpoint/2010/main" val="726696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9705A09-8AAF-88F1-5D7E-2ED43217CBF0}"/>
              </a:ext>
            </a:extLst>
          </p:cNvPr>
          <p:cNvPicPr>
            <a:picLocks noGrp="1" noChangeAspect="1"/>
          </p:cNvPicPr>
          <p:nvPr>
            <p:ph idx="1"/>
          </p:nvPr>
        </p:nvPicPr>
        <p:blipFill>
          <a:blip r:embed="rId2"/>
          <a:stretch>
            <a:fillRect/>
          </a:stretch>
        </p:blipFill>
        <p:spPr>
          <a:xfrm>
            <a:off x="1044187" y="842478"/>
            <a:ext cx="9238656" cy="2492971"/>
          </a:xfrm>
        </p:spPr>
      </p:pic>
      <p:pic>
        <p:nvPicPr>
          <p:cNvPr id="8" name="Picture 7">
            <a:extLst>
              <a:ext uri="{FF2B5EF4-FFF2-40B4-BE49-F238E27FC236}">
                <a16:creationId xmlns:a16="http://schemas.microsoft.com/office/drawing/2014/main" id="{06D91622-AE41-B755-8914-622744A89267}"/>
              </a:ext>
            </a:extLst>
          </p:cNvPr>
          <p:cNvPicPr>
            <a:picLocks noChangeAspect="1"/>
          </p:cNvPicPr>
          <p:nvPr/>
        </p:nvPicPr>
        <p:blipFill>
          <a:blip r:embed="rId3"/>
          <a:stretch>
            <a:fillRect/>
          </a:stretch>
        </p:blipFill>
        <p:spPr>
          <a:xfrm>
            <a:off x="1172808" y="4226754"/>
            <a:ext cx="5610377" cy="2150319"/>
          </a:xfrm>
          <a:prstGeom prst="rect">
            <a:avLst/>
          </a:prstGeom>
        </p:spPr>
      </p:pic>
      <p:sp>
        <p:nvSpPr>
          <p:cNvPr id="9" name="TextBox 8">
            <a:extLst>
              <a:ext uri="{FF2B5EF4-FFF2-40B4-BE49-F238E27FC236}">
                <a16:creationId xmlns:a16="http://schemas.microsoft.com/office/drawing/2014/main" id="{265CA8E4-3B98-2F4A-3A4C-D37D11A5E85C}"/>
              </a:ext>
            </a:extLst>
          </p:cNvPr>
          <p:cNvSpPr txBox="1"/>
          <p:nvPr/>
        </p:nvSpPr>
        <p:spPr>
          <a:xfrm>
            <a:off x="1044187" y="219317"/>
            <a:ext cx="2513509" cy="523220"/>
          </a:xfrm>
          <a:prstGeom prst="rect">
            <a:avLst/>
          </a:prstGeom>
          <a:noFill/>
        </p:spPr>
        <p:txBody>
          <a:bodyPr wrap="none" rtlCol="0">
            <a:spAutoFit/>
          </a:bodyPr>
          <a:lstStyle/>
          <a:p>
            <a:r>
              <a:rPr lang="en-IN" sz="2800" dirty="0"/>
              <a:t>Code snippet:-</a:t>
            </a:r>
          </a:p>
        </p:txBody>
      </p:sp>
      <p:sp>
        <p:nvSpPr>
          <p:cNvPr id="10" name="TextBox 9">
            <a:extLst>
              <a:ext uri="{FF2B5EF4-FFF2-40B4-BE49-F238E27FC236}">
                <a16:creationId xmlns:a16="http://schemas.microsoft.com/office/drawing/2014/main" id="{1D2CC075-6AA2-9CFA-B5C0-083C3058030D}"/>
              </a:ext>
            </a:extLst>
          </p:cNvPr>
          <p:cNvSpPr txBox="1"/>
          <p:nvPr/>
        </p:nvSpPr>
        <p:spPr>
          <a:xfrm>
            <a:off x="1044187" y="3595254"/>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3820851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E211-F7C1-87EA-5AF6-CAED41C8EE2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Business Importance of Problem</a:t>
            </a:r>
            <a:endParaRPr lang="en-IN" dirty="0"/>
          </a:p>
        </p:txBody>
      </p:sp>
      <p:sp>
        <p:nvSpPr>
          <p:cNvPr id="3" name="Content Placeholder 2">
            <a:extLst>
              <a:ext uri="{FF2B5EF4-FFF2-40B4-BE49-F238E27FC236}">
                <a16:creationId xmlns:a16="http://schemas.microsoft.com/office/drawing/2014/main" id="{5F8A045C-47BE-EB17-4CD6-32F257CAF23A}"/>
              </a:ext>
            </a:extLst>
          </p:cNvPr>
          <p:cNvSpPr>
            <a:spLocks noGrp="1"/>
          </p:cNvSpPr>
          <p:nvPr>
            <p:ph idx="1"/>
          </p:nvPr>
        </p:nvSpPr>
        <p:spPr>
          <a:xfrm>
            <a:off x="913795" y="2076450"/>
            <a:ext cx="10823776" cy="4171950"/>
          </a:xfrm>
        </p:spPr>
        <p:txBody>
          <a:bodyPr>
            <a:normAutofit fontScale="77500" lnSpcReduction="20000"/>
          </a:bodyPr>
          <a:lstStyle/>
          <a:p>
            <a:pPr marL="36900" indent="0">
              <a:buNone/>
            </a:pPr>
            <a:r>
              <a:rPr lang="en-US" dirty="0">
                <a:solidFill>
                  <a:schemeClr val="tx1"/>
                </a:solidFill>
              </a:rPr>
              <a:t>This ICC project, will help in sports analytics in the following aspects –</a:t>
            </a:r>
          </a:p>
          <a:p>
            <a:r>
              <a:rPr lang="en-US" dirty="0">
                <a:solidFill>
                  <a:schemeClr val="tx1"/>
                </a:solidFill>
              </a:rPr>
              <a:t>Teams performance and Players Performance</a:t>
            </a:r>
          </a:p>
          <a:p>
            <a:r>
              <a:rPr lang="en-US" dirty="0">
                <a:solidFill>
                  <a:schemeClr val="tx1"/>
                </a:solidFill>
              </a:rPr>
              <a:t>Ad campaigning and Sponsorships</a:t>
            </a:r>
          </a:p>
          <a:p>
            <a:r>
              <a:rPr lang="en-US" dirty="0">
                <a:solidFill>
                  <a:schemeClr val="tx1"/>
                </a:solidFill>
              </a:rPr>
              <a:t>Player Performance Analysis and Historical Trends and Patterns</a:t>
            </a:r>
          </a:p>
          <a:p>
            <a:pPr marL="36900" indent="0">
              <a:buNone/>
            </a:pPr>
            <a:endParaRPr lang="en-US" dirty="0">
              <a:solidFill>
                <a:schemeClr val="tx1"/>
              </a:solidFill>
            </a:endParaRPr>
          </a:p>
          <a:p>
            <a:pPr marL="36900" indent="0">
              <a:buNone/>
            </a:pPr>
            <a:r>
              <a:rPr lang="en-US" dirty="0">
                <a:solidFill>
                  <a:schemeClr val="tx1"/>
                </a:solidFill>
              </a:rPr>
              <a:t>This Supply Chain project will help in the following aspects-</a:t>
            </a:r>
          </a:p>
          <a:p>
            <a:r>
              <a:rPr lang="en-US" b="0" i="0" dirty="0">
                <a:solidFill>
                  <a:schemeClr val="tx1"/>
                </a:solidFill>
                <a:effectLst/>
                <a:latin typeface="Roboto" panose="02000000000000000000" pitchFamily="2" charset="0"/>
              </a:rPr>
              <a:t>Inventory Management</a:t>
            </a:r>
          </a:p>
          <a:p>
            <a:r>
              <a:rPr lang="en-US" b="0" i="0" dirty="0">
                <a:solidFill>
                  <a:schemeClr val="tx1"/>
                </a:solidFill>
                <a:effectLst/>
                <a:latin typeface="Roboto" panose="02000000000000000000" pitchFamily="2" charset="0"/>
              </a:rPr>
              <a:t>Supplier Relationship Management</a:t>
            </a:r>
          </a:p>
          <a:p>
            <a:r>
              <a:rPr lang="en-US" b="0" i="0" dirty="0">
                <a:solidFill>
                  <a:schemeClr val="tx1"/>
                </a:solidFill>
                <a:effectLst/>
                <a:latin typeface="Roboto" panose="02000000000000000000" pitchFamily="2" charset="0"/>
              </a:rPr>
              <a:t>Order Fulfillment: Supply Chain Efficiency</a:t>
            </a:r>
          </a:p>
          <a:p>
            <a:r>
              <a:rPr lang="en-US" b="0" i="0" dirty="0">
                <a:solidFill>
                  <a:schemeClr val="tx1"/>
                </a:solidFill>
                <a:effectLst/>
                <a:latin typeface="Roboto" panose="02000000000000000000" pitchFamily="2" charset="0"/>
              </a:rPr>
              <a:t>Data-Driven Decision Making</a:t>
            </a:r>
          </a:p>
          <a:p>
            <a:r>
              <a:rPr lang="en-US" b="0" i="0" dirty="0">
                <a:solidFill>
                  <a:schemeClr val="tx1"/>
                </a:solidFill>
                <a:effectLst/>
                <a:latin typeface="Roboto" panose="02000000000000000000" pitchFamily="2" charset="0"/>
              </a:rPr>
              <a:t>Business Performance Analysis</a:t>
            </a:r>
            <a:endParaRPr lang="en-US" dirty="0">
              <a:solidFill>
                <a:schemeClr val="tx1"/>
              </a:solidFill>
            </a:endParaRPr>
          </a:p>
        </p:txBody>
      </p:sp>
    </p:spTree>
    <p:extLst>
      <p:ext uri="{BB962C8B-B14F-4D97-AF65-F5344CB8AC3E}">
        <p14:creationId xmlns:p14="http://schemas.microsoft.com/office/powerpoint/2010/main" val="330020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959C-787B-6147-686E-DB74AC7FD9A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17</a:t>
            </a:r>
            <a:endParaRPr lang="en-IN" dirty="0"/>
          </a:p>
        </p:txBody>
      </p:sp>
      <p:sp>
        <p:nvSpPr>
          <p:cNvPr id="3" name="Content Placeholder 2">
            <a:extLst>
              <a:ext uri="{FF2B5EF4-FFF2-40B4-BE49-F238E27FC236}">
                <a16:creationId xmlns:a16="http://schemas.microsoft.com/office/drawing/2014/main" id="{B391933D-5AAB-9DE2-C9DA-9148710F2FA9}"/>
              </a:ext>
            </a:extLst>
          </p:cNvPr>
          <p:cNvSpPr>
            <a:spLocks noGrp="1"/>
          </p:cNvSpPr>
          <p:nvPr>
            <p:ph idx="1"/>
          </p:nvPr>
        </p:nvSpPr>
        <p:spPr/>
        <p:txBody>
          <a:bodyPr/>
          <a:lstStyle/>
          <a:p>
            <a:r>
              <a:rPr lang="en-US" dirty="0"/>
              <a:t>Question</a:t>
            </a:r>
          </a:p>
          <a:p>
            <a:pPr marL="36900" indent="0">
              <a:buNone/>
            </a:pPr>
            <a:r>
              <a:rPr lang="en-US" dirty="0">
                <a:solidFill>
                  <a:schemeClr val="tx1"/>
                </a:solidFill>
                <a:effectLst/>
                <a:ea typeface="Helvetica Neue"/>
                <a:cs typeface="Helvetica Neue"/>
              </a:rPr>
              <a:t>Find out for which products, UK is dependent on other countries for the supply. List the countries which are supplying these products in the same list.</a:t>
            </a:r>
          </a:p>
          <a:p>
            <a:r>
              <a:rPr lang="en-US" dirty="0">
                <a:solidFill>
                  <a:schemeClr val="accent1">
                    <a:lumMod val="20000"/>
                    <a:lumOff val="80000"/>
                  </a:schemeClr>
                </a:solidFill>
                <a:effectLst/>
                <a:ea typeface="Helvetica Neue"/>
                <a:cs typeface="Helvetica Neue"/>
              </a:rPr>
              <a:t>Understanding:-</a:t>
            </a:r>
          </a:p>
          <a:p>
            <a:pPr marL="36900" indent="0">
              <a:buNone/>
            </a:pPr>
            <a:r>
              <a:rPr lang="en-US" b="0" i="0" dirty="0">
                <a:solidFill>
                  <a:schemeClr val="tx1"/>
                </a:solidFill>
                <a:effectLst/>
                <a:latin typeface="Roboto" panose="02000000000000000000" pitchFamily="2" charset="0"/>
              </a:rPr>
              <a:t>Here we are identifying the products for which the UK is reliant on other countries for the supply, and provide a list of the countries that are supplying these products in a combined list.</a:t>
            </a:r>
            <a:endParaRPr lang="en-US" dirty="0">
              <a:solidFill>
                <a:schemeClr val="tx1"/>
              </a:solidFill>
              <a:effectLst/>
              <a:ea typeface="Helvetica Neue"/>
              <a:cs typeface="Helvetica Neue"/>
            </a:endParaRPr>
          </a:p>
          <a:p>
            <a:pPr marL="0" lvl="0" indent="0" algn="just">
              <a:lnSpc>
                <a:spcPct val="107000"/>
              </a:lnSpc>
              <a:spcAft>
                <a:spcPts val="800"/>
              </a:spcAft>
              <a:buClr>
                <a:srgbClr val="000000"/>
              </a:buClr>
              <a:buSzPts val="1400"/>
              <a:buNone/>
            </a:pPr>
            <a:endParaRPr lang="en-IN" dirty="0">
              <a:solidFill>
                <a:schemeClr val="tx1"/>
              </a:solidFill>
            </a:endParaRPr>
          </a:p>
        </p:txBody>
      </p:sp>
    </p:spTree>
    <p:extLst>
      <p:ext uri="{BB962C8B-B14F-4D97-AF65-F5344CB8AC3E}">
        <p14:creationId xmlns:p14="http://schemas.microsoft.com/office/powerpoint/2010/main" val="3164871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F5E4B6-FF0D-1A77-A989-97564524CE2E}"/>
              </a:ext>
            </a:extLst>
          </p:cNvPr>
          <p:cNvPicPr>
            <a:picLocks noGrp="1" noChangeAspect="1"/>
          </p:cNvPicPr>
          <p:nvPr>
            <p:ph idx="1"/>
          </p:nvPr>
        </p:nvPicPr>
        <p:blipFill>
          <a:blip r:embed="rId2"/>
          <a:stretch>
            <a:fillRect/>
          </a:stretch>
        </p:blipFill>
        <p:spPr>
          <a:xfrm>
            <a:off x="617204" y="1126825"/>
            <a:ext cx="11177274" cy="1257300"/>
          </a:xfrm>
        </p:spPr>
      </p:pic>
      <p:pic>
        <p:nvPicPr>
          <p:cNvPr id="7" name="Picture 6">
            <a:extLst>
              <a:ext uri="{FF2B5EF4-FFF2-40B4-BE49-F238E27FC236}">
                <a16:creationId xmlns:a16="http://schemas.microsoft.com/office/drawing/2014/main" id="{64D5EB75-5517-D859-6A51-6C5721BAF75C}"/>
              </a:ext>
            </a:extLst>
          </p:cNvPr>
          <p:cNvPicPr>
            <a:picLocks noChangeAspect="1"/>
          </p:cNvPicPr>
          <p:nvPr/>
        </p:nvPicPr>
        <p:blipFill>
          <a:blip r:embed="rId3"/>
          <a:stretch>
            <a:fillRect/>
          </a:stretch>
        </p:blipFill>
        <p:spPr>
          <a:xfrm>
            <a:off x="989650" y="3429000"/>
            <a:ext cx="4111947" cy="2832675"/>
          </a:xfrm>
          <a:prstGeom prst="rect">
            <a:avLst/>
          </a:prstGeom>
        </p:spPr>
      </p:pic>
      <p:sp>
        <p:nvSpPr>
          <p:cNvPr id="8" name="TextBox 7">
            <a:extLst>
              <a:ext uri="{FF2B5EF4-FFF2-40B4-BE49-F238E27FC236}">
                <a16:creationId xmlns:a16="http://schemas.microsoft.com/office/drawing/2014/main" id="{FE7851B4-1F21-2357-7623-902332EBF37A}"/>
              </a:ext>
            </a:extLst>
          </p:cNvPr>
          <p:cNvSpPr txBox="1"/>
          <p:nvPr/>
        </p:nvSpPr>
        <p:spPr>
          <a:xfrm>
            <a:off x="6858000" y="500332"/>
            <a:ext cx="45719" cy="369332"/>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B86F69D2-D397-FCA9-3035-30A242B626E7}"/>
              </a:ext>
            </a:extLst>
          </p:cNvPr>
          <p:cNvSpPr txBox="1"/>
          <p:nvPr/>
        </p:nvSpPr>
        <p:spPr>
          <a:xfrm>
            <a:off x="617204" y="423388"/>
            <a:ext cx="4712509" cy="523220"/>
          </a:xfrm>
          <a:prstGeom prst="rect">
            <a:avLst/>
          </a:prstGeom>
          <a:noFill/>
        </p:spPr>
        <p:txBody>
          <a:bodyPr wrap="none" rtlCol="0">
            <a:spAutoFit/>
          </a:bodyPr>
          <a:lstStyle/>
          <a:p>
            <a:r>
              <a:rPr lang="en-IN" sz="2800" dirty="0"/>
              <a:t>Code snippet of approach1:-</a:t>
            </a:r>
          </a:p>
        </p:txBody>
      </p:sp>
      <p:sp>
        <p:nvSpPr>
          <p:cNvPr id="11" name="TextBox 10">
            <a:extLst>
              <a:ext uri="{FF2B5EF4-FFF2-40B4-BE49-F238E27FC236}">
                <a16:creationId xmlns:a16="http://schemas.microsoft.com/office/drawing/2014/main" id="{0A7A5075-92D1-D694-92FA-139594529252}"/>
              </a:ext>
            </a:extLst>
          </p:cNvPr>
          <p:cNvSpPr txBox="1"/>
          <p:nvPr/>
        </p:nvSpPr>
        <p:spPr>
          <a:xfrm>
            <a:off x="896472" y="2820837"/>
            <a:ext cx="1617430" cy="523220"/>
          </a:xfrm>
          <a:prstGeom prst="rect">
            <a:avLst/>
          </a:prstGeom>
          <a:noFill/>
        </p:spPr>
        <p:txBody>
          <a:bodyPr wrap="none" rtlCol="0">
            <a:spAutoFit/>
          </a:bodyPr>
          <a:lstStyle/>
          <a:p>
            <a:r>
              <a:rPr lang="en-IN" sz="2800" dirty="0"/>
              <a:t>Solution</a:t>
            </a:r>
            <a:r>
              <a:rPr lang="en-IN" dirty="0"/>
              <a:t>:-</a:t>
            </a:r>
          </a:p>
        </p:txBody>
      </p:sp>
    </p:spTree>
    <p:extLst>
      <p:ext uri="{BB962C8B-B14F-4D97-AF65-F5344CB8AC3E}">
        <p14:creationId xmlns:p14="http://schemas.microsoft.com/office/powerpoint/2010/main" val="2601800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ACA8D1-CCCF-FE03-7EA3-0AC1D496FBFA}"/>
              </a:ext>
            </a:extLst>
          </p:cNvPr>
          <p:cNvSpPr>
            <a:spLocks noGrp="1"/>
          </p:cNvSpPr>
          <p:nvPr>
            <p:ph idx="1"/>
          </p:nvPr>
        </p:nvSpPr>
        <p:spPr>
          <a:xfrm>
            <a:off x="620497" y="463310"/>
            <a:ext cx="10353762" cy="3714749"/>
          </a:xfrm>
        </p:spPr>
        <p:txBody>
          <a:bodyPr/>
          <a:lstStyle/>
          <a:p>
            <a:pPr marL="36900" indent="0">
              <a:buNone/>
            </a:pPr>
            <a:r>
              <a:rPr lang="en-IN" sz="2400" dirty="0">
                <a:solidFill>
                  <a:schemeClr val="tx1"/>
                </a:solidFill>
              </a:rPr>
              <a:t>    Code snippet of approach 2:-</a:t>
            </a:r>
          </a:p>
          <a:p>
            <a:endParaRPr lang="en-IN" dirty="0"/>
          </a:p>
        </p:txBody>
      </p:sp>
      <p:pic>
        <p:nvPicPr>
          <p:cNvPr id="5" name="Picture 4">
            <a:extLst>
              <a:ext uri="{FF2B5EF4-FFF2-40B4-BE49-F238E27FC236}">
                <a16:creationId xmlns:a16="http://schemas.microsoft.com/office/drawing/2014/main" id="{91058DE2-94CF-3F90-88F2-FB6670E460F1}"/>
              </a:ext>
            </a:extLst>
          </p:cNvPr>
          <p:cNvPicPr>
            <a:picLocks noChangeAspect="1"/>
          </p:cNvPicPr>
          <p:nvPr/>
        </p:nvPicPr>
        <p:blipFill>
          <a:blip r:embed="rId2"/>
          <a:stretch>
            <a:fillRect/>
          </a:stretch>
        </p:blipFill>
        <p:spPr>
          <a:xfrm>
            <a:off x="1217741" y="924071"/>
            <a:ext cx="9478902" cy="2175634"/>
          </a:xfrm>
          <a:prstGeom prst="rect">
            <a:avLst/>
          </a:prstGeom>
        </p:spPr>
      </p:pic>
      <p:pic>
        <p:nvPicPr>
          <p:cNvPr id="7" name="Picture 6">
            <a:extLst>
              <a:ext uri="{FF2B5EF4-FFF2-40B4-BE49-F238E27FC236}">
                <a16:creationId xmlns:a16="http://schemas.microsoft.com/office/drawing/2014/main" id="{F8F39EB3-E706-DC0B-2B9C-E5F7EDA0DCCA}"/>
              </a:ext>
            </a:extLst>
          </p:cNvPr>
          <p:cNvPicPr>
            <a:picLocks noChangeAspect="1"/>
          </p:cNvPicPr>
          <p:nvPr/>
        </p:nvPicPr>
        <p:blipFill>
          <a:blip r:embed="rId3"/>
          <a:stretch>
            <a:fillRect/>
          </a:stretch>
        </p:blipFill>
        <p:spPr>
          <a:xfrm>
            <a:off x="1217741" y="3861813"/>
            <a:ext cx="4989320" cy="2400964"/>
          </a:xfrm>
          <a:prstGeom prst="rect">
            <a:avLst/>
          </a:prstGeom>
        </p:spPr>
      </p:pic>
      <p:sp>
        <p:nvSpPr>
          <p:cNvPr id="8" name="TextBox 7">
            <a:extLst>
              <a:ext uri="{FF2B5EF4-FFF2-40B4-BE49-F238E27FC236}">
                <a16:creationId xmlns:a16="http://schemas.microsoft.com/office/drawing/2014/main" id="{402B2BCE-C0A2-6988-FD2F-492A453FF92D}"/>
              </a:ext>
            </a:extLst>
          </p:cNvPr>
          <p:cNvSpPr txBox="1"/>
          <p:nvPr/>
        </p:nvSpPr>
        <p:spPr>
          <a:xfrm>
            <a:off x="1095554" y="3298856"/>
            <a:ext cx="1692771" cy="523220"/>
          </a:xfrm>
          <a:prstGeom prst="rect">
            <a:avLst/>
          </a:prstGeom>
          <a:noFill/>
        </p:spPr>
        <p:txBody>
          <a:bodyPr wrap="none" rtlCol="0">
            <a:spAutoFit/>
          </a:bodyPr>
          <a:lstStyle/>
          <a:p>
            <a:r>
              <a:rPr lang="en-IN" sz="2800" dirty="0"/>
              <a:t>Solution:-</a:t>
            </a:r>
          </a:p>
        </p:txBody>
      </p:sp>
    </p:spTree>
    <p:extLst>
      <p:ext uri="{BB962C8B-B14F-4D97-AF65-F5344CB8AC3E}">
        <p14:creationId xmlns:p14="http://schemas.microsoft.com/office/powerpoint/2010/main" val="1872636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AFA9-071E-FED3-CFB9-E9EAA57824F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Flow – Question 18</a:t>
            </a:r>
            <a:endParaRPr lang="en-IN" dirty="0"/>
          </a:p>
        </p:txBody>
      </p:sp>
      <p:sp>
        <p:nvSpPr>
          <p:cNvPr id="3" name="Content Placeholder 2">
            <a:extLst>
              <a:ext uri="{FF2B5EF4-FFF2-40B4-BE49-F238E27FC236}">
                <a16:creationId xmlns:a16="http://schemas.microsoft.com/office/drawing/2014/main" id="{9BBC2D32-1C7A-87BF-72DD-79F85B2824E2}"/>
              </a:ext>
            </a:extLst>
          </p:cNvPr>
          <p:cNvSpPr>
            <a:spLocks noGrp="1"/>
          </p:cNvSpPr>
          <p:nvPr>
            <p:ph idx="1"/>
          </p:nvPr>
        </p:nvSpPr>
        <p:spPr/>
        <p:txBody>
          <a:bodyPr>
            <a:normAutofit/>
          </a:bodyPr>
          <a:lstStyle/>
          <a:p>
            <a:r>
              <a:rPr lang="en-US" sz="2400" dirty="0"/>
              <a:t>Question</a:t>
            </a:r>
          </a:p>
          <a:p>
            <a:pPr marL="0" lvl="0" indent="0" algn="just">
              <a:lnSpc>
                <a:spcPct val="120000"/>
              </a:lnSpc>
              <a:spcBef>
                <a:spcPts val="0"/>
              </a:spcBef>
              <a:buClr>
                <a:srgbClr val="000000"/>
              </a:buClr>
              <a:buSzPts val="1400"/>
              <a:buNone/>
            </a:pPr>
            <a:r>
              <a:rPr lang="en-US" sz="2400" dirty="0">
                <a:effectLst/>
                <a:ea typeface="Helvetica Neue"/>
                <a:cs typeface="Helvetica Neue"/>
              </a:rPr>
              <a:t>Create two tables as ‘customer’ and ‘</a:t>
            </a:r>
            <a:r>
              <a:rPr lang="en-US" sz="2400" dirty="0" err="1">
                <a:effectLst/>
                <a:ea typeface="Helvetica Neue"/>
                <a:cs typeface="Helvetica Neue"/>
              </a:rPr>
              <a:t>customer_backup</a:t>
            </a:r>
            <a:r>
              <a:rPr lang="en-US" sz="2400" dirty="0">
                <a:effectLst/>
                <a:ea typeface="Helvetica Neue"/>
                <a:cs typeface="Helvetica Neue"/>
              </a:rPr>
              <a:t>’ as follow - </a:t>
            </a:r>
            <a:endParaRPr lang="en-IN" sz="2400" dirty="0">
              <a:effectLst/>
              <a:ea typeface="Helvetica Neue"/>
              <a:cs typeface="Helvetica Neue"/>
            </a:endParaRPr>
          </a:p>
          <a:p>
            <a:pPr marL="151200" indent="0" algn="just">
              <a:lnSpc>
                <a:spcPct val="120000"/>
              </a:lnSpc>
              <a:spcBef>
                <a:spcPts val="0"/>
              </a:spcBef>
              <a:buNone/>
            </a:pPr>
            <a:r>
              <a:rPr lang="en-US" sz="2400" b="1" dirty="0">
                <a:effectLst/>
                <a:ea typeface="Calibri" panose="020F0502020204030204" pitchFamily="34" charset="0"/>
              </a:rPr>
              <a:t>‘customer’ table attributes</a:t>
            </a:r>
            <a:r>
              <a:rPr lang="en-US" sz="2400" dirty="0">
                <a:effectLst/>
                <a:ea typeface="Calibri" panose="020F0502020204030204" pitchFamily="34" charset="0"/>
              </a:rPr>
              <a:t> -  Id, FirstName, </a:t>
            </a:r>
            <a:r>
              <a:rPr lang="en-US" sz="2400" dirty="0" err="1">
                <a:effectLst/>
                <a:ea typeface="Calibri" panose="020F0502020204030204" pitchFamily="34" charset="0"/>
              </a:rPr>
              <a:t>LastName</a:t>
            </a:r>
            <a:r>
              <a:rPr lang="en-US" sz="2400" dirty="0">
                <a:effectLst/>
                <a:ea typeface="Calibri" panose="020F0502020204030204" pitchFamily="34" charset="0"/>
              </a:rPr>
              <a:t>, Phone</a:t>
            </a:r>
            <a:endParaRPr lang="en-IN" sz="2400" dirty="0">
              <a:effectLst/>
              <a:ea typeface="Calibri" panose="020F0502020204030204" pitchFamily="34" charset="0"/>
            </a:endParaRPr>
          </a:p>
          <a:p>
            <a:pPr marL="151200" indent="0" algn="just">
              <a:lnSpc>
                <a:spcPct val="120000"/>
              </a:lnSpc>
              <a:spcBef>
                <a:spcPts val="0"/>
              </a:spcBef>
              <a:buNone/>
            </a:pPr>
            <a:r>
              <a:rPr lang="en-US" sz="2400" b="1" dirty="0">
                <a:effectLst/>
                <a:ea typeface="Calibri" panose="020F0502020204030204" pitchFamily="34" charset="0"/>
              </a:rPr>
              <a:t>‘</a:t>
            </a:r>
            <a:r>
              <a:rPr lang="en-US" sz="2400" b="1" dirty="0" err="1">
                <a:effectLst/>
                <a:ea typeface="Calibri" panose="020F0502020204030204" pitchFamily="34" charset="0"/>
              </a:rPr>
              <a:t>customer_backup</a:t>
            </a:r>
            <a:r>
              <a:rPr lang="en-US" sz="2400" b="1" dirty="0">
                <a:effectLst/>
                <a:ea typeface="Calibri" panose="020F0502020204030204" pitchFamily="34" charset="0"/>
              </a:rPr>
              <a:t>’ table attributes </a:t>
            </a:r>
            <a:r>
              <a:rPr lang="en-US" sz="2400" dirty="0">
                <a:effectLst/>
                <a:ea typeface="Calibri" panose="020F0502020204030204" pitchFamily="34" charset="0"/>
              </a:rPr>
              <a:t>-   Id, FirstName, </a:t>
            </a:r>
            <a:r>
              <a:rPr lang="en-US" sz="2400" dirty="0" err="1">
                <a:effectLst/>
                <a:ea typeface="Calibri" panose="020F0502020204030204" pitchFamily="34" charset="0"/>
              </a:rPr>
              <a:t>LastName</a:t>
            </a:r>
            <a:r>
              <a:rPr lang="en-US" sz="2400" dirty="0">
                <a:effectLst/>
                <a:ea typeface="Calibri" panose="020F0502020204030204" pitchFamily="34" charset="0"/>
              </a:rPr>
              <a:t>, Phone</a:t>
            </a:r>
            <a:endParaRPr lang="en-IN" sz="2400" dirty="0">
              <a:effectLst/>
              <a:ea typeface="Calibri" panose="020F0502020204030204" pitchFamily="34" charset="0"/>
            </a:endParaRPr>
          </a:p>
          <a:p>
            <a:pPr marL="457200">
              <a:lnSpc>
                <a:spcPct val="120000"/>
              </a:lnSpc>
              <a:spcBef>
                <a:spcPts val="0"/>
              </a:spcBef>
            </a:pPr>
            <a:r>
              <a:rPr lang="en-US" sz="2400" dirty="0">
                <a:effectLst/>
                <a:ea typeface="Calibri" panose="020F0502020204030204" pitchFamily="34" charset="0"/>
              </a:rPr>
              <a:t>Create a trigger in such a way that It should insert the details into the  ‘</a:t>
            </a:r>
            <a:r>
              <a:rPr lang="en-US" sz="2400" dirty="0" err="1">
                <a:effectLst/>
                <a:ea typeface="Calibri" panose="020F0502020204030204" pitchFamily="34" charset="0"/>
              </a:rPr>
              <a:t>customer_backup</a:t>
            </a:r>
            <a:r>
              <a:rPr lang="en-US" sz="2400" dirty="0">
                <a:effectLst/>
                <a:ea typeface="Calibri" panose="020F0502020204030204" pitchFamily="34" charset="0"/>
              </a:rPr>
              <a:t>’ table when you delete the record from the ‘customer’ table automatically.</a:t>
            </a:r>
            <a:endParaRPr lang="en-IN" dirty="0"/>
          </a:p>
        </p:txBody>
      </p:sp>
    </p:spTree>
    <p:extLst>
      <p:ext uri="{BB962C8B-B14F-4D97-AF65-F5344CB8AC3E}">
        <p14:creationId xmlns:p14="http://schemas.microsoft.com/office/powerpoint/2010/main" val="3252682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14FF5FC-7562-C274-EA7E-4E3E1D494B1E}"/>
              </a:ext>
            </a:extLst>
          </p:cNvPr>
          <p:cNvSpPr txBox="1"/>
          <p:nvPr/>
        </p:nvSpPr>
        <p:spPr>
          <a:xfrm>
            <a:off x="862642" y="284672"/>
            <a:ext cx="2513509" cy="523220"/>
          </a:xfrm>
          <a:prstGeom prst="rect">
            <a:avLst/>
          </a:prstGeom>
          <a:noFill/>
        </p:spPr>
        <p:txBody>
          <a:bodyPr wrap="none" rtlCol="0">
            <a:spAutoFit/>
          </a:bodyPr>
          <a:lstStyle/>
          <a:p>
            <a:r>
              <a:rPr lang="en-IN" sz="2800" dirty="0"/>
              <a:t>Code snippet:-</a:t>
            </a:r>
          </a:p>
        </p:txBody>
      </p:sp>
      <p:pic>
        <p:nvPicPr>
          <p:cNvPr id="12" name="Content Placeholder 11">
            <a:extLst>
              <a:ext uri="{FF2B5EF4-FFF2-40B4-BE49-F238E27FC236}">
                <a16:creationId xmlns:a16="http://schemas.microsoft.com/office/drawing/2014/main" id="{0334D3AA-E9FB-1896-C1E0-CADFB8C7EB5A}"/>
              </a:ext>
            </a:extLst>
          </p:cNvPr>
          <p:cNvPicPr>
            <a:picLocks noGrp="1" noChangeAspect="1"/>
          </p:cNvPicPr>
          <p:nvPr>
            <p:ph idx="1"/>
          </p:nvPr>
        </p:nvPicPr>
        <p:blipFill>
          <a:blip r:embed="rId2"/>
          <a:stretch>
            <a:fillRect/>
          </a:stretch>
        </p:blipFill>
        <p:spPr>
          <a:xfrm>
            <a:off x="695665" y="1001022"/>
            <a:ext cx="10800669" cy="2716962"/>
          </a:xfrm>
        </p:spPr>
      </p:pic>
      <p:sp>
        <p:nvSpPr>
          <p:cNvPr id="13" name="TextBox 12">
            <a:extLst>
              <a:ext uri="{FF2B5EF4-FFF2-40B4-BE49-F238E27FC236}">
                <a16:creationId xmlns:a16="http://schemas.microsoft.com/office/drawing/2014/main" id="{0317C4EE-0B42-932B-BB44-08DC3B338A50}"/>
              </a:ext>
            </a:extLst>
          </p:cNvPr>
          <p:cNvSpPr txBox="1"/>
          <p:nvPr/>
        </p:nvSpPr>
        <p:spPr>
          <a:xfrm>
            <a:off x="695665" y="4244196"/>
            <a:ext cx="1617430" cy="523220"/>
          </a:xfrm>
          <a:prstGeom prst="rect">
            <a:avLst/>
          </a:prstGeom>
          <a:noFill/>
        </p:spPr>
        <p:txBody>
          <a:bodyPr wrap="none" rtlCol="0">
            <a:spAutoFit/>
          </a:bodyPr>
          <a:lstStyle/>
          <a:p>
            <a:r>
              <a:rPr lang="en-IN" sz="2800" dirty="0"/>
              <a:t>Solution</a:t>
            </a:r>
            <a:r>
              <a:rPr lang="en-IN" dirty="0"/>
              <a:t>:-</a:t>
            </a:r>
          </a:p>
        </p:txBody>
      </p:sp>
      <p:pic>
        <p:nvPicPr>
          <p:cNvPr id="3" name="Picture 2">
            <a:extLst>
              <a:ext uri="{FF2B5EF4-FFF2-40B4-BE49-F238E27FC236}">
                <a16:creationId xmlns:a16="http://schemas.microsoft.com/office/drawing/2014/main" id="{CB0185AE-403D-0DEA-D546-02D7893F0677}"/>
              </a:ext>
            </a:extLst>
          </p:cNvPr>
          <p:cNvPicPr>
            <a:picLocks noChangeAspect="1"/>
          </p:cNvPicPr>
          <p:nvPr/>
        </p:nvPicPr>
        <p:blipFill>
          <a:blip r:embed="rId3"/>
          <a:stretch>
            <a:fillRect/>
          </a:stretch>
        </p:blipFill>
        <p:spPr>
          <a:xfrm>
            <a:off x="695665" y="5210170"/>
            <a:ext cx="8721933" cy="879524"/>
          </a:xfrm>
          <a:prstGeom prst="rect">
            <a:avLst/>
          </a:prstGeom>
        </p:spPr>
      </p:pic>
    </p:spTree>
    <p:extLst>
      <p:ext uri="{BB962C8B-B14F-4D97-AF65-F5344CB8AC3E}">
        <p14:creationId xmlns:p14="http://schemas.microsoft.com/office/powerpoint/2010/main" val="519963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2548-80C3-6009-EF71-BEE5A075E35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Major Challenge</a:t>
            </a:r>
            <a:endParaRPr lang="en-IN" dirty="0"/>
          </a:p>
        </p:txBody>
      </p:sp>
      <p:sp>
        <p:nvSpPr>
          <p:cNvPr id="3" name="Content Placeholder 2">
            <a:extLst>
              <a:ext uri="{FF2B5EF4-FFF2-40B4-BE49-F238E27FC236}">
                <a16:creationId xmlns:a16="http://schemas.microsoft.com/office/drawing/2014/main" id="{183784DB-5202-36B1-D096-6EB3FEAA7730}"/>
              </a:ext>
            </a:extLst>
          </p:cNvPr>
          <p:cNvSpPr>
            <a:spLocks noGrp="1"/>
          </p:cNvSpPr>
          <p:nvPr>
            <p:ph idx="1"/>
          </p:nvPr>
        </p:nvSpPr>
        <p:spPr/>
        <p:txBody>
          <a:bodyPr/>
          <a:lstStyle/>
          <a:p>
            <a:r>
              <a:rPr lang="en-IN" dirty="0"/>
              <a:t>In Part A usage of </a:t>
            </a:r>
            <a:r>
              <a:rPr lang="en-IN" dirty="0" err="1"/>
              <a:t>substring_index</a:t>
            </a:r>
            <a:r>
              <a:rPr lang="en-IN" dirty="0"/>
              <a:t> and trimming for the required output .</a:t>
            </a:r>
          </a:p>
          <a:p>
            <a:r>
              <a:rPr lang="en-IN" dirty="0"/>
              <a:t>In Part B question no.5 due to multiple perspectives to the question we presented two approaches.</a:t>
            </a:r>
          </a:p>
        </p:txBody>
      </p:sp>
    </p:spTree>
    <p:extLst>
      <p:ext uri="{BB962C8B-B14F-4D97-AF65-F5344CB8AC3E}">
        <p14:creationId xmlns:p14="http://schemas.microsoft.com/office/powerpoint/2010/main" val="321798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88AE-DA53-FAD4-A6E0-0BB121BF6F9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Conclusions</a:t>
            </a:r>
            <a:endParaRPr lang="en-IN" dirty="0"/>
          </a:p>
        </p:txBody>
      </p:sp>
      <p:sp>
        <p:nvSpPr>
          <p:cNvPr id="3" name="Content Placeholder 2">
            <a:extLst>
              <a:ext uri="{FF2B5EF4-FFF2-40B4-BE49-F238E27FC236}">
                <a16:creationId xmlns:a16="http://schemas.microsoft.com/office/drawing/2014/main" id="{70C306B3-4C48-A804-2049-43B6FBE4F190}"/>
              </a:ext>
            </a:extLst>
          </p:cNvPr>
          <p:cNvSpPr>
            <a:spLocks noGrp="1"/>
          </p:cNvSpPr>
          <p:nvPr>
            <p:ph idx="1"/>
          </p:nvPr>
        </p:nvSpPr>
        <p:spPr>
          <a:xfrm>
            <a:off x="913795" y="2151264"/>
            <a:ext cx="10353762" cy="3714749"/>
          </a:xfrm>
        </p:spPr>
        <p:txBody>
          <a:bodyPr>
            <a:normAutofit lnSpcReduction="10000"/>
          </a:bodyPr>
          <a:lstStyle/>
          <a:p>
            <a:pPr marL="36900" indent="0">
              <a:buNone/>
            </a:pPr>
            <a:r>
              <a:rPr lang="en-IN" dirty="0"/>
              <a:t>The skills learnt doing this mini project are:-</a:t>
            </a:r>
          </a:p>
          <a:p>
            <a:pPr algn="l"/>
            <a:r>
              <a:rPr lang="en-US" b="0" i="0" dirty="0">
                <a:solidFill>
                  <a:schemeClr val="tx1"/>
                </a:solidFill>
                <a:effectLst/>
                <a:latin typeface="Roboto" panose="02000000000000000000" pitchFamily="2" charset="0"/>
              </a:rPr>
              <a:t>Learnt usage of </a:t>
            </a:r>
            <a:r>
              <a:rPr lang="en-US" b="0" i="0" dirty="0" err="1">
                <a:solidFill>
                  <a:schemeClr val="tx1"/>
                </a:solidFill>
                <a:effectLst/>
                <a:latin typeface="Roboto" panose="02000000000000000000" pitchFamily="2" charset="0"/>
              </a:rPr>
              <a:t>substring_indexs</a:t>
            </a:r>
            <a:r>
              <a:rPr lang="en-US" b="0" i="0" dirty="0">
                <a:solidFill>
                  <a:schemeClr val="tx1"/>
                </a:solidFill>
                <a:effectLst/>
                <a:latin typeface="Roboto" panose="02000000000000000000" pitchFamily="2" charset="0"/>
              </a:rPr>
              <a:t>.</a:t>
            </a:r>
          </a:p>
          <a:p>
            <a:pPr algn="l"/>
            <a:r>
              <a:rPr lang="en-US" b="0" i="0" dirty="0">
                <a:solidFill>
                  <a:schemeClr val="tx1"/>
                </a:solidFill>
                <a:effectLst/>
                <a:latin typeface="Roboto" panose="02000000000000000000" pitchFamily="2" charset="0"/>
              </a:rPr>
              <a:t>Learnt usage of trim.</a:t>
            </a:r>
          </a:p>
          <a:p>
            <a:pPr algn="l"/>
            <a:r>
              <a:rPr lang="en-US" b="0" i="0" dirty="0">
                <a:solidFill>
                  <a:schemeClr val="tx1"/>
                </a:solidFill>
                <a:effectLst/>
                <a:latin typeface="Roboto" panose="02000000000000000000" pitchFamily="2" charset="0"/>
              </a:rPr>
              <a:t>implementation of window functions, sub-queries.</a:t>
            </a:r>
          </a:p>
          <a:p>
            <a:pPr algn="l"/>
            <a:r>
              <a:rPr lang="en-US" b="0" i="0" dirty="0">
                <a:solidFill>
                  <a:schemeClr val="tx1"/>
                </a:solidFill>
                <a:effectLst/>
                <a:latin typeface="Roboto" panose="02000000000000000000" pitchFamily="2" charset="0"/>
              </a:rPr>
              <a:t>Developing the ability to write complex SQL queries to retrieve, update, and manipulate data in a database.</a:t>
            </a:r>
          </a:p>
          <a:p>
            <a:pPr algn="l"/>
            <a:r>
              <a:rPr lang="en-US" b="0" i="0" dirty="0">
                <a:solidFill>
                  <a:schemeClr val="tx1"/>
                </a:solidFill>
                <a:effectLst/>
                <a:latin typeface="Roboto" panose="02000000000000000000" pitchFamily="2" charset="0"/>
              </a:rPr>
              <a:t>Coordinating tasks within the team, assigning roles and responsibilities, and ensuring that everyone is aligned with the project goals.</a:t>
            </a:r>
          </a:p>
          <a:p>
            <a:pPr algn="l"/>
            <a:endParaRPr lang="en-US" b="0" i="0" dirty="0">
              <a:solidFill>
                <a:schemeClr val="tx1"/>
              </a:solidFill>
              <a:effectLst/>
              <a:latin typeface="Roboto" panose="02000000000000000000" pitchFamily="2" charset="0"/>
            </a:endParaRPr>
          </a:p>
          <a:p>
            <a:pPr marL="36900" indent="0">
              <a:buNone/>
            </a:pPr>
            <a:endParaRPr lang="en-IN" dirty="0"/>
          </a:p>
        </p:txBody>
      </p:sp>
    </p:spTree>
    <p:extLst>
      <p:ext uri="{BB962C8B-B14F-4D97-AF65-F5344CB8AC3E}">
        <p14:creationId xmlns:p14="http://schemas.microsoft.com/office/powerpoint/2010/main" val="734038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16885A-2CA3-2D31-0585-1F15F201C4EB}"/>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1277621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E211-F7C1-87EA-5AF6-CAED41C8EE2B}"/>
              </a:ext>
            </a:extLst>
          </p:cNvPr>
          <p:cNvSpPr>
            <a:spLocks noGrp="1"/>
          </p:cNvSpPr>
          <p:nvPr>
            <p:ph type="title"/>
          </p:nvPr>
        </p:nvSpPr>
        <p:spPr/>
        <p:txBody>
          <a:bodyPr/>
          <a:lstStyle/>
          <a:p>
            <a:r>
              <a:rPr lang="en-US" sz="4800" b="1" dirty="0">
                <a:latin typeface="Times New Roman" panose="02020603050405020304" pitchFamily="18" charset="0"/>
                <a:ea typeface="굴림" panose="020B0600000101010101" pitchFamily="34" charset="-127"/>
                <a:cs typeface="Times New Roman" panose="02020603050405020304" pitchFamily="18" charset="0"/>
              </a:rPr>
              <a:t>Problem Definition</a:t>
            </a:r>
            <a:endParaRPr lang="en-IN" dirty="0"/>
          </a:p>
        </p:txBody>
      </p:sp>
      <p:sp>
        <p:nvSpPr>
          <p:cNvPr id="3" name="Content Placeholder 2">
            <a:extLst>
              <a:ext uri="{FF2B5EF4-FFF2-40B4-BE49-F238E27FC236}">
                <a16:creationId xmlns:a16="http://schemas.microsoft.com/office/drawing/2014/main" id="{5F8A045C-47BE-EB17-4CD6-32F257CAF23A}"/>
              </a:ext>
            </a:extLst>
          </p:cNvPr>
          <p:cNvSpPr>
            <a:spLocks noGrp="1"/>
          </p:cNvSpPr>
          <p:nvPr>
            <p:ph idx="1"/>
          </p:nvPr>
        </p:nvSpPr>
        <p:spPr/>
        <p:txBody>
          <a:bodyPr>
            <a:normAutofit fontScale="92500" lnSpcReduction="10000"/>
          </a:bodyPr>
          <a:lstStyle/>
          <a:p>
            <a:pPr algn="just"/>
            <a:r>
              <a:rPr lang="en-US" sz="2800" dirty="0">
                <a:cs typeface="Times New Roman" panose="02020603050405020304" pitchFamily="18" charset="0"/>
              </a:rPr>
              <a:t>DATASET B :</a:t>
            </a:r>
          </a:p>
          <a:p>
            <a:pPr marL="0" indent="0" algn="just">
              <a:buNone/>
            </a:pPr>
            <a:r>
              <a:rPr lang="en-US" sz="2000" dirty="0">
                <a:effectLst/>
                <a:ea typeface="Calibri" panose="020F0502020204030204" pitchFamily="34" charset="0"/>
              </a:rPr>
              <a:t>  Supply Chain</a:t>
            </a:r>
            <a:endParaRPr lang="en-US" sz="2000" dirty="0">
              <a:effectLst/>
              <a:ea typeface="Calibri" panose="020F0502020204030204" pitchFamily="34" charset="0"/>
              <a:cs typeface="Times New Roman" panose="02020603050405020304" pitchFamily="18" charset="0"/>
            </a:endParaRPr>
          </a:p>
          <a:p>
            <a:pPr algn="just"/>
            <a:r>
              <a:rPr lang="en-US" sz="2800" dirty="0">
                <a:cs typeface="Times New Roman" panose="02020603050405020304" pitchFamily="18" charset="0"/>
              </a:rPr>
              <a:t>PROBLEM STATEMENT : </a:t>
            </a:r>
          </a:p>
          <a:p>
            <a:pPr marL="0" indent="0" algn="just">
              <a:buNone/>
            </a:pPr>
            <a:r>
              <a:rPr lang="en-US" sz="2000" dirty="0">
                <a:effectLst/>
                <a:ea typeface="Calibri" panose="020F0502020204030204" pitchFamily="34" charset="0"/>
              </a:rPr>
              <a:t>“Richard’s Supply” is a company which deals with different food products. The company is associated with a pool of suppliers. Every Supplier supplies different types of food products to Richard’s supply. </a:t>
            </a:r>
          </a:p>
          <a:p>
            <a:pPr marL="0" indent="0" algn="just">
              <a:buNone/>
            </a:pPr>
            <a:r>
              <a:rPr lang="en-US" sz="2000" dirty="0">
                <a:effectLst/>
                <a:ea typeface="Calibri" panose="020F0502020204030204" pitchFamily="34" charset="0"/>
              </a:rPr>
              <a:t>This company also receives orders for the food products from various customers. Each order may have multiple products mentioned along with the quantity. </a:t>
            </a:r>
          </a:p>
          <a:p>
            <a:pPr marL="0" indent="0" algn="just">
              <a:buNone/>
            </a:pPr>
            <a:r>
              <a:rPr lang="en-US" sz="2000" dirty="0">
                <a:effectLst/>
                <a:ea typeface="Calibri" panose="020F0502020204030204" pitchFamily="34" charset="0"/>
              </a:rPr>
              <a:t>The company has been maintaining the database for 2 years.</a:t>
            </a:r>
            <a:endParaRPr lang="en-US" sz="2000" dirty="0">
              <a:cs typeface="Times New Roman" panose="02020603050405020304" pitchFamily="18" charset="0"/>
            </a:endParaRPr>
          </a:p>
          <a:p>
            <a:endParaRPr lang="en-IN" dirty="0"/>
          </a:p>
        </p:txBody>
      </p:sp>
    </p:spTree>
    <p:extLst>
      <p:ext uri="{BB962C8B-B14F-4D97-AF65-F5344CB8AC3E}">
        <p14:creationId xmlns:p14="http://schemas.microsoft.com/office/powerpoint/2010/main" val="219127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E211-F7C1-87EA-5AF6-CAED41C8EE2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 Set Description</a:t>
            </a:r>
            <a:endParaRPr lang="en-IN" dirty="0"/>
          </a:p>
        </p:txBody>
      </p:sp>
      <p:pic>
        <p:nvPicPr>
          <p:cNvPr id="4" name="Content Placeholder 3">
            <a:extLst>
              <a:ext uri="{FF2B5EF4-FFF2-40B4-BE49-F238E27FC236}">
                <a16:creationId xmlns:a16="http://schemas.microsoft.com/office/drawing/2014/main" id="{3A7ACB76-EFE6-7AE1-793A-BFDC16480228}"/>
              </a:ext>
            </a:extLst>
          </p:cNvPr>
          <p:cNvPicPr>
            <a:picLocks noGrp="1" noChangeAspect="1"/>
          </p:cNvPicPr>
          <p:nvPr>
            <p:ph idx="1"/>
          </p:nvPr>
        </p:nvPicPr>
        <p:blipFill>
          <a:blip r:embed="rId2"/>
          <a:stretch>
            <a:fillRect/>
          </a:stretch>
        </p:blipFill>
        <p:spPr>
          <a:xfrm>
            <a:off x="3162665" y="1962981"/>
            <a:ext cx="5866670" cy="4688671"/>
          </a:xfrm>
          <a:prstGeom prst="rect">
            <a:avLst/>
          </a:prstGeom>
        </p:spPr>
      </p:pic>
    </p:spTree>
    <p:extLst>
      <p:ext uri="{BB962C8B-B14F-4D97-AF65-F5344CB8AC3E}">
        <p14:creationId xmlns:p14="http://schemas.microsoft.com/office/powerpoint/2010/main" val="1184303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E211-F7C1-87EA-5AF6-CAED41C8EE2B}"/>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PART A</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Project Flow – Question 1</a:t>
            </a:r>
            <a:endParaRPr lang="en-IN" dirty="0"/>
          </a:p>
        </p:txBody>
      </p:sp>
      <p:sp>
        <p:nvSpPr>
          <p:cNvPr id="3" name="Content Placeholder 2">
            <a:extLst>
              <a:ext uri="{FF2B5EF4-FFF2-40B4-BE49-F238E27FC236}">
                <a16:creationId xmlns:a16="http://schemas.microsoft.com/office/drawing/2014/main" id="{5F8A045C-47BE-EB17-4CD6-32F257CAF23A}"/>
              </a:ext>
            </a:extLst>
          </p:cNvPr>
          <p:cNvSpPr>
            <a:spLocks noGrp="1"/>
          </p:cNvSpPr>
          <p:nvPr>
            <p:ph idx="1"/>
          </p:nvPr>
        </p:nvSpPr>
        <p:spPr>
          <a:xfrm>
            <a:off x="460596" y="1473974"/>
            <a:ext cx="11552871" cy="5590754"/>
          </a:xfrm>
        </p:spPr>
        <p:txBody>
          <a:bodyPr/>
          <a:lstStyle/>
          <a:p>
            <a:pPr marL="36900" indent="0">
              <a:buNone/>
            </a:pPr>
            <a:endParaRPr lang="en-US" b="1" dirty="0">
              <a:latin typeface="Times New Roman" panose="02020603050405020304" pitchFamily="18" charset="0"/>
              <a:cs typeface="Times New Roman" panose="02020603050405020304" pitchFamily="18" charset="0"/>
            </a:endParaRPr>
          </a:p>
          <a:p>
            <a:r>
              <a:rPr lang="en-US" dirty="0"/>
              <a:t>Write the question</a:t>
            </a:r>
          </a:p>
          <a:p>
            <a:pPr marL="36900" indent="0">
              <a:buNone/>
            </a:pPr>
            <a:r>
              <a:rPr lang="en-US" dirty="0">
                <a:solidFill>
                  <a:schemeClr val="tx1"/>
                </a:solidFill>
                <a:effectLst/>
                <a:ea typeface="Calibri" panose="020F0502020204030204" pitchFamily="34" charset="0"/>
              </a:rPr>
              <a:t>Import the csv file to a table in the database.</a:t>
            </a:r>
          </a:p>
          <a:p>
            <a:pPr marL="36900" indent="0">
              <a:buNone/>
            </a:pPr>
            <a:endParaRPr lang="en-IN" dirty="0">
              <a:solidFill>
                <a:schemeClr val="tx1"/>
              </a:solidFill>
              <a:effectLst/>
              <a:ea typeface="Calibri" panose="020F0502020204030204" pitchFamily="34" charset="0"/>
            </a:endParaRPr>
          </a:p>
          <a:p>
            <a:pPr marL="0" indent="0">
              <a:buNone/>
            </a:pPr>
            <a:r>
              <a:rPr lang="en-US" dirty="0"/>
              <a:t>   </a:t>
            </a:r>
            <a:endParaRPr lang="en-IN" dirty="0"/>
          </a:p>
        </p:txBody>
      </p:sp>
      <p:pic>
        <p:nvPicPr>
          <p:cNvPr id="7" name="Picture 6">
            <a:extLst>
              <a:ext uri="{FF2B5EF4-FFF2-40B4-BE49-F238E27FC236}">
                <a16:creationId xmlns:a16="http://schemas.microsoft.com/office/drawing/2014/main" id="{A002A595-81EF-F3A0-F1FA-3EAAB8B25648}"/>
              </a:ext>
            </a:extLst>
          </p:cNvPr>
          <p:cNvPicPr>
            <a:picLocks noChangeAspect="1"/>
          </p:cNvPicPr>
          <p:nvPr/>
        </p:nvPicPr>
        <p:blipFill>
          <a:blip r:embed="rId2"/>
          <a:stretch>
            <a:fillRect/>
          </a:stretch>
        </p:blipFill>
        <p:spPr>
          <a:xfrm>
            <a:off x="581874" y="3429000"/>
            <a:ext cx="2618525" cy="2680870"/>
          </a:xfrm>
          <a:prstGeom prst="rect">
            <a:avLst/>
          </a:prstGeom>
        </p:spPr>
      </p:pic>
    </p:spTree>
    <p:extLst>
      <p:ext uri="{BB962C8B-B14F-4D97-AF65-F5344CB8AC3E}">
        <p14:creationId xmlns:p14="http://schemas.microsoft.com/office/powerpoint/2010/main" val="3799254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E211-F7C1-87EA-5AF6-CAED41C8EE2B}"/>
              </a:ext>
            </a:extLst>
          </p:cNvPr>
          <p:cNvSpPr>
            <a:spLocks noGrp="1"/>
          </p:cNvSpPr>
          <p:nvPr>
            <p:ph type="title"/>
          </p:nvPr>
        </p:nvSpPr>
        <p:spPr>
          <a:xfrm>
            <a:off x="111538" y="526211"/>
            <a:ext cx="3925624" cy="1374475"/>
          </a:xfrm>
        </p:spPr>
        <p:txBody>
          <a:bodyPr>
            <a:normAutofit/>
          </a:bodyPr>
          <a:lstStyle/>
          <a:p>
            <a:r>
              <a:rPr lang="en-IN" sz="2800" dirty="0">
                <a:solidFill>
                  <a:schemeClr val="tx1"/>
                </a:solidFill>
              </a:rPr>
              <a:t>Code snippet</a:t>
            </a:r>
          </a:p>
        </p:txBody>
      </p:sp>
      <p:pic>
        <p:nvPicPr>
          <p:cNvPr id="4" name="Content Placeholder 3">
            <a:extLst>
              <a:ext uri="{FF2B5EF4-FFF2-40B4-BE49-F238E27FC236}">
                <a16:creationId xmlns:a16="http://schemas.microsoft.com/office/drawing/2014/main" id="{1A326680-4242-0ABF-A40A-556CC6B8A92A}"/>
              </a:ext>
            </a:extLst>
          </p:cNvPr>
          <p:cNvPicPr>
            <a:picLocks noGrp="1" noChangeAspect="1"/>
          </p:cNvPicPr>
          <p:nvPr>
            <p:ph idx="1"/>
          </p:nvPr>
        </p:nvPicPr>
        <p:blipFill>
          <a:blip r:embed="rId2"/>
          <a:stretch>
            <a:fillRect/>
          </a:stretch>
        </p:blipFill>
        <p:spPr>
          <a:xfrm>
            <a:off x="1099319" y="1699239"/>
            <a:ext cx="9528874" cy="1072989"/>
          </a:xfrm>
          <a:prstGeom prst="rect">
            <a:avLst/>
          </a:prstGeom>
        </p:spPr>
      </p:pic>
      <p:sp>
        <p:nvSpPr>
          <p:cNvPr id="8" name="TextBox 7">
            <a:extLst>
              <a:ext uri="{FF2B5EF4-FFF2-40B4-BE49-F238E27FC236}">
                <a16:creationId xmlns:a16="http://schemas.microsoft.com/office/drawing/2014/main" id="{0FE25A3B-3EF1-B2FA-6534-85D191932537}"/>
              </a:ext>
            </a:extLst>
          </p:cNvPr>
          <p:cNvSpPr txBox="1"/>
          <p:nvPr/>
        </p:nvSpPr>
        <p:spPr>
          <a:xfrm>
            <a:off x="974785" y="3429000"/>
            <a:ext cx="3612899" cy="523220"/>
          </a:xfrm>
          <a:prstGeom prst="rect">
            <a:avLst/>
          </a:prstGeom>
          <a:noFill/>
        </p:spPr>
        <p:txBody>
          <a:bodyPr wrap="square" rtlCol="0">
            <a:spAutoFit/>
          </a:bodyPr>
          <a:lstStyle/>
          <a:p>
            <a:r>
              <a:rPr lang="en-IN" sz="2800" dirty="0"/>
              <a:t>Solution</a:t>
            </a:r>
            <a:r>
              <a:rPr lang="en-IN" dirty="0"/>
              <a:t> :-</a:t>
            </a:r>
          </a:p>
        </p:txBody>
      </p:sp>
      <p:pic>
        <p:nvPicPr>
          <p:cNvPr id="10" name="Picture 9">
            <a:extLst>
              <a:ext uri="{FF2B5EF4-FFF2-40B4-BE49-F238E27FC236}">
                <a16:creationId xmlns:a16="http://schemas.microsoft.com/office/drawing/2014/main" id="{3ECCF900-0BB6-9E73-BE46-95EAC5543BB3}"/>
              </a:ext>
            </a:extLst>
          </p:cNvPr>
          <p:cNvPicPr>
            <a:picLocks noChangeAspect="1"/>
          </p:cNvPicPr>
          <p:nvPr/>
        </p:nvPicPr>
        <p:blipFill>
          <a:blip r:embed="rId3"/>
          <a:stretch>
            <a:fillRect/>
          </a:stretch>
        </p:blipFill>
        <p:spPr>
          <a:xfrm>
            <a:off x="1038934" y="4192776"/>
            <a:ext cx="10383264" cy="1833283"/>
          </a:xfrm>
          <a:prstGeom prst="rect">
            <a:avLst/>
          </a:prstGeom>
        </p:spPr>
      </p:pic>
    </p:spTree>
    <p:extLst>
      <p:ext uri="{BB962C8B-B14F-4D97-AF65-F5344CB8AC3E}">
        <p14:creationId xmlns:p14="http://schemas.microsoft.com/office/powerpoint/2010/main" val="2350869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1D5B-780A-DA7D-AB6A-79B0A881D9D5}"/>
              </a:ext>
            </a:extLst>
          </p:cNvPr>
          <p:cNvSpPr>
            <a:spLocks noGrp="1"/>
          </p:cNvSpPr>
          <p:nvPr>
            <p:ph type="title"/>
          </p:nvPr>
        </p:nvSpPr>
        <p:spPr>
          <a:xfrm>
            <a:off x="913795" y="135775"/>
            <a:ext cx="10353762" cy="1257300"/>
          </a:xfrm>
        </p:spPr>
        <p:txBody>
          <a:bodyPr/>
          <a:lstStyle/>
          <a:p>
            <a:r>
              <a:rPr lang="en-US" b="1" dirty="0">
                <a:latin typeface="Times New Roman" panose="02020603050405020304" pitchFamily="18" charset="0"/>
                <a:cs typeface="Times New Roman" panose="02020603050405020304" pitchFamily="18" charset="0"/>
              </a:rPr>
              <a:t>Project Flow – Question 2</a:t>
            </a:r>
            <a:endParaRPr lang="en-IN" dirty="0"/>
          </a:p>
        </p:txBody>
      </p:sp>
      <p:sp>
        <p:nvSpPr>
          <p:cNvPr id="3" name="Content Placeholder 2">
            <a:extLst>
              <a:ext uri="{FF2B5EF4-FFF2-40B4-BE49-F238E27FC236}">
                <a16:creationId xmlns:a16="http://schemas.microsoft.com/office/drawing/2014/main" id="{B2651CF1-21EC-B70E-4CA1-BA3558A63C5B}"/>
              </a:ext>
            </a:extLst>
          </p:cNvPr>
          <p:cNvSpPr>
            <a:spLocks noGrp="1"/>
          </p:cNvSpPr>
          <p:nvPr>
            <p:ph idx="1"/>
          </p:nvPr>
        </p:nvSpPr>
        <p:spPr>
          <a:xfrm>
            <a:off x="913795" y="1236865"/>
            <a:ext cx="10353762" cy="3714749"/>
          </a:xfrm>
        </p:spPr>
        <p:txBody>
          <a:bodyPr/>
          <a:lstStyle/>
          <a:p>
            <a:r>
              <a:rPr lang="en-US" dirty="0"/>
              <a:t>Question</a:t>
            </a:r>
          </a:p>
          <a:p>
            <a:pPr marL="0" indent="0">
              <a:buNone/>
            </a:pPr>
            <a:r>
              <a:rPr lang="en-US" dirty="0">
                <a:solidFill>
                  <a:schemeClr val="tx1"/>
                </a:solidFill>
                <a:effectLst/>
                <a:ea typeface="Calibri" panose="020F0502020204030204" pitchFamily="34" charset="0"/>
              </a:rPr>
              <a:t>   Remove the column 'Player Profile' from the table</a:t>
            </a:r>
            <a:r>
              <a:rPr lang="en-US" dirty="0">
                <a:solidFill>
                  <a:srgbClr val="000000"/>
                </a:solidFill>
                <a:effectLst/>
                <a:ea typeface="Calibri" panose="020F0502020204030204" pitchFamily="34" charset="0"/>
              </a:rPr>
              <a:t>.</a:t>
            </a:r>
            <a:endParaRPr lang="en-IN" dirty="0">
              <a:solidFill>
                <a:srgbClr val="000000"/>
              </a:solidFill>
              <a:effectLst/>
              <a:ea typeface="Calibri" panose="020F0502020204030204" pitchFamily="34" charset="0"/>
            </a:endParaRPr>
          </a:p>
          <a:p>
            <a:pPr marL="36900" indent="0">
              <a:buNone/>
            </a:pPr>
            <a:r>
              <a:rPr lang="en-IN" sz="2400" dirty="0">
                <a:solidFill>
                  <a:schemeClr val="tx1"/>
                </a:solidFill>
              </a:rPr>
              <a:t>Code snippet:-</a:t>
            </a:r>
          </a:p>
          <a:p>
            <a:pPr marL="36900" indent="0">
              <a:buNone/>
            </a:pPr>
            <a:endParaRPr lang="en-IN" dirty="0"/>
          </a:p>
        </p:txBody>
      </p:sp>
      <p:pic>
        <p:nvPicPr>
          <p:cNvPr id="4" name="Picture 3">
            <a:extLst>
              <a:ext uri="{FF2B5EF4-FFF2-40B4-BE49-F238E27FC236}">
                <a16:creationId xmlns:a16="http://schemas.microsoft.com/office/drawing/2014/main" id="{1BDB1CED-04D0-EDEE-6359-2042F63F7113}"/>
              </a:ext>
            </a:extLst>
          </p:cNvPr>
          <p:cNvPicPr>
            <a:picLocks noChangeAspect="1"/>
          </p:cNvPicPr>
          <p:nvPr/>
        </p:nvPicPr>
        <p:blipFill>
          <a:blip r:embed="rId2"/>
          <a:stretch>
            <a:fillRect/>
          </a:stretch>
        </p:blipFill>
        <p:spPr>
          <a:xfrm>
            <a:off x="518449" y="2883368"/>
            <a:ext cx="11144454" cy="908383"/>
          </a:xfrm>
          <a:prstGeom prst="rect">
            <a:avLst/>
          </a:prstGeom>
        </p:spPr>
      </p:pic>
      <p:sp>
        <p:nvSpPr>
          <p:cNvPr id="5" name="TextBox 4">
            <a:extLst>
              <a:ext uri="{FF2B5EF4-FFF2-40B4-BE49-F238E27FC236}">
                <a16:creationId xmlns:a16="http://schemas.microsoft.com/office/drawing/2014/main" id="{4378F89D-118A-A70A-7CD1-9D52A722E6DE}"/>
              </a:ext>
            </a:extLst>
          </p:cNvPr>
          <p:cNvSpPr txBox="1"/>
          <p:nvPr/>
        </p:nvSpPr>
        <p:spPr>
          <a:xfrm>
            <a:off x="997528" y="3860931"/>
            <a:ext cx="1692771" cy="523220"/>
          </a:xfrm>
          <a:prstGeom prst="rect">
            <a:avLst/>
          </a:prstGeom>
          <a:noFill/>
        </p:spPr>
        <p:txBody>
          <a:bodyPr wrap="none" rtlCol="0">
            <a:spAutoFit/>
          </a:bodyPr>
          <a:lstStyle/>
          <a:p>
            <a:r>
              <a:rPr lang="en-IN" sz="2800" dirty="0"/>
              <a:t>Solution:-</a:t>
            </a:r>
          </a:p>
        </p:txBody>
      </p:sp>
      <p:pic>
        <p:nvPicPr>
          <p:cNvPr id="6" name="Picture 5">
            <a:extLst>
              <a:ext uri="{FF2B5EF4-FFF2-40B4-BE49-F238E27FC236}">
                <a16:creationId xmlns:a16="http://schemas.microsoft.com/office/drawing/2014/main" id="{F15C2EFF-8C97-8CDD-FA9C-BF3AAA27450B}"/>
              </a:ext>
            </a:extLst>
          </p:cNvPr>
          <p:cNvPicPr>
            <a:picLocks noChangeAspect="1"/>
          </p:cNvPicPr>
          <p:nvPr/>
        </p:nvPicPr>
        <p:blipFill>
          <a:blip r:embed="rId3"/>
          <a:stretch>
            <a:fillRect/>
          </a:stretch>
        </p:blipFill>
        <p:spPr>
          <a:xfrm>
            <a:off x="1056873" y="4453331"/>
            <a:ext cx="8454936" cy="2116044"/>
          </a:xfrm>
          <a:prstGeom prst="rect">
            <a:avLst/>
          </a:prstGeom>
        </p:spPr>
      </p:pic>
    </p:spTree>
    <p:extLst>
      <p:ext uri="{BB962C8B-B14F-4D97-AF65-F5344CB8AC3E}">
        <p14:creationId xmlns:p14="http://schemas.microsoft.com/office/powerpoint/2010/main" val="40223517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E70FC5-1855-47AB-8CE1-CB3C873A8988}">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{C95406F0-A52D-45C4-B07C-FE82E9839D8A}tf11665031_win32</Template>
  <TotalTime>337</TotalTime>
  <Words>1805</Words>
  <Application>Microsoft Office PowerPoint</Application>
  <PresentationFormat>Widescreen</PresentationFormat>
  <Paragraphs>186</Paragraphs>
  <Slides>47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Arial Nova</vt:lpstr>
      <vt:lpstr>Arial Nova Light</vt:lpstr>
      <vt:lpstr>Calibri</vt:lpstr>
      <vt:lpstr>Inter</vt:lpstr>
      <vt:lpstr>Roboto</vt:lpstr>
      <vt:lpstr>Times New Roman</vt:lpstr>
      <vt:lpstr>Wingdings 2</vt:lpstr>
      <vt:lpstr>SlateVTI</vt:lpstr>
      <vt:lpstr>MINI PROJECT  DBMS (DBMS-I + DBMS-II)</vt:lpstr>
      <vt:lpstr>Problem Definition</vt:lpstr>
      <vt:lpstr>Data Set Description</vt:lpstr>
      <vt:lpstr>Business Importance of Problem</vt:lpstr>
      <vt:lpstr>Problem Definition</vt:lpstr>
      <vt:lpstr>Data Set Description</vt:lpstr>
      <vt:lpstr>PART A Project Flow – Question 1</vt:lpstr>
      <vt:lpstr>Code snippet</vt:lpstr>
      <vt:lpstr>Project Flow – Question 2</vt:lpstr>
      <vt:lpstr>Project Flow – Question 3</vt:lpstr>
      <vt:lpstr>PowerPoint Presentation</vt:lpstr>
      <vt:lpstr>Project Flow – Question 4</vt:lpstr>
      <vt:lpstr>PowerPoint Presentation</vt:lpstr>
      <vt:lpstr>Project Flow – Question 5</vt:lpstr>
      <vt:lpstr>PowerPoint Presentation</vt:lpstr>
      <vt:lpstr>Project Flow – Question 6</vt:lpstr>
      <vt:lpstr>PowerPoint Presentation</vt:lpstr>
      <vt:lpstr>Project Flow – Question 7</vt:lpstr>
      <vt:lpstr>PowerPoint Presentation</vt:lpstr>
      <vt:lpstr>Project Flow – Question 8</vt:lpstr>
      <vt:lpstr>PowerPoint Presentation</vt:lpstr>
      <vt:lpstr>Project Flow – Question 9</vt:lpstr>
      <vt:lpstr>PowerPoint Presentation</vt:lpstr>
      <vt:lpstr>Project Flow – Question 10</vt:lpstr>
      <vt:lpstr>PowerPoint Presentation</vt:lpstr>
      <vt:lpstr>Project Flow – Question 11</vt:lpstr>
      <vt:lpstr>Project Flow – Question 12</vt:lpstr>
      <vt:lpstr>PowerPoint Presentation</vt:lpstr>
      <vt:lpstr>PART-B Project Flow – Question 13</vt:lpstr>
      <vt:lpstr>PowerPoint Presentation</vt:lpstr>
      <vt:lpstr>Project Flow – Question 14</vt:lpstr>
      <vt:lpstr>PowerPoint Presentation</vt:lpstr>
      <vt:lpstr>PowerPoint Presentation</vt:lpstr>
      <vt:lpstr>Project Flow – Question 15</vt:lpstr>
      <vt:lpstr>PowerPoint Presentation</vt:lpstr>
      <vt:lpstr>PowerPoint Presentation</vt:lpstr>
      <vt:lpstr>PowerPoint Presentation</vt:lpstr>
      <vt:lpstr>Project Flow – Question 16</vt:lpstr>
      <vt:lpstr>PowerPoint Presentation</vt:lpstr>
      <vt:lpstr>Project Flow – Question 17</vt:lpstr>
      <vt:lpstr>PowerPoint Presentation</vt:lpstr>
      <vt:lpstr>PowerPoint Presentation</vt:lpstr>
      <vt:lpstr>Project Flow – Question 18</vt:lpstr>
      <vt:lpstr>PowerPoint Presentation</vt:lpstr>
      <vt:lpstr>Major Challenge</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REPORT | DBMS (DBMS-I + DBMS-II)</dc:title>
  <dc:creator>G.Akhila akhila</dc:creator>
  <cp:lastModifiedBy>G.Akhila akhila</cp:lastModifiedBy>
  <cp:revision>3</cp:revision>
  <dcterms:created xsi:type="dcterms:W3CDTF">2023-12-26T08:26:43Z</dcterms:created>
  <dcterms:modified xsi:type="dcterms:W3CDTF">2023-12-26T15:44:55Z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